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8"/>
  </p:notesMasterIdLst>
  <p:handoutMasterIdLst>
    <p:handoutMasterId r:id="rId49"/>
  </p:handoutMasterIdLst>
  <p:sldIdLst>
    <p:sldId id="260" r:id="rId2"/>
    <p:sldId id="263" r:id="rId3"/>
    <p:sldId id="303" r:id="rId4"/>
    <p:sldId id="304" r:id="rId5"/>
    <p:sldId id="308" r:id="rId6"/>
    <p:sldId id="309" r:id="rId7"/>
    <p:sldId id="310" r:id="rId8"/>
    <p:sldId id="305" r:id="rId9"/>
    <p:sldId id="311" r:id="rId10"/>
    <p:sldId id="264" r:id="rId11"/>
    <p:sldId id="272" r:id="rId12"/>
    <p:sldId id="273" r:id="rId13"/>
    <p:sldId id="274" r:id="rId14"/>
    <p:sldId id="275" r:id="rId15"/>
    <p:sldId id="313" r:id="rId16"/>
    <p:sldId id="276" r:id="rId17"/>
    <p:sldId id="277" r:id="rId18"/>
    <p:sldId id="278" r:id="rId19"/>
    <p:sldId id="295" r:id="rId20"/>
    <p:sldId id="312" r:id="rId21"/>
    <p:sldId id="333" r:id="rId22"/>
    <p:sldId id="334" r:id="rId23"/>
    <p:sldId id="336" r:id="rId24"/>
    <p:sldId id="335" r:id="rId25"/>
    <p:sldId id="337" r:id="rId26"/>
    <p:sldId id="339" r:id="rId27"/>
    <p:sldId id="340" r:id="rId28"/>
    <p:sldId id="341" r:id="rId29"/>
    <p:sldId id="342" r:id="rId30"/>
    <p:sldId id="343" r:id="rId31"/>
    <p:sldId id="344" r:id="rId32"/>
    <p:sldId id="345" r:id="rId33"/>
    <p:sldId id="346" r:id="rId34"/>
    <p:sldId id="347" r:id="rId35"/>
    <p:sldId id="314" r:id="rId36"/>
    <p:sldId id="316" r:id="rId37"/>
    <p:sldId id="317" r:id="rId38"/>
    <p:sldId id="318" r:id="rId39"/>
    <p:sldId id="319" r:id="rId40"/>
    <p:sldId id="320" r:id="rId41"/>
    <p:sldId id="321" r:id="rId42"/>
    <p:sldId id="348" r:id="rId43"/>
    <p:sldId id="329" r:id="rId44"/>
    <p:sldId id="330" r:id="rId45"/>
    <p:sldId id="332" r:id="rId46"/>
    <p:sldId id="302"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195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64" autoAdjust="0"/>
    <p:restoredTop sz="94727" autoAdjust="0"/>
  </p:normalViewPr>
  <p:slideViewPr>
    <p:cSldViewPr snapToGrid="0" snapToObjects="1">
      <p:cViewPr>
        <p:scale>
          <a:sx n="71" d="100"/>
          <a:sy n="71" d="100"/>
        </p:scale>
        <p:origin x="-882" y="-7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664B4-81F1-E24F-90AF-27DC019489E9}" type="datetime1">
              <a:rPr lang="en-US" smtClean="0"/>
              <a:t>11/11/2014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F1863-8423-8E48-8D02-88636C918AC7}" type="datetime1">
              <a:rPr lang="en-US" smtClean="0"/>
              <a:t>11/11/2014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50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2150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B29E496D-0540-4124-A9C8-CD5B62FC4634}" type="datetime1">
              <a:rPr lang="en-US">
                <a:ea typeface="ＭＳ Ｐゴシック" pitchFamily="-72" charset="-128"/>
                <a:cs typeface="ＭＳ Ｐゴシック" pitchFamily="-72" charset="-128"/>
              </a:rPr>
              <a:pPr fontAlgn="base">
                <a:spcBef>
                  <a:spcPct val="0"/>
                </a:spcBef>
                <a:spcAft>
                  <a:spcPct val="0"/>
                </a:spcAft>
              </a:pPr>
              <a:t>11/11/2014</a:t>
            </a:fld>
            <a:endParaRPr lang="en-US">
              <a:ea typeface="ＭＳ Ｐゴシック" pitchFamily="-72" charset="-128"/>
              <a:cs typeface="ＭＳ Ｐゴシック" pitchFamily="-72" charset="-128"/>
            </a:endParaRPr>
          </a:p>
        </p:txBody>
      </p:sp>
      <p:sp>
        <p:nvSpPr>
          <p:cNvPr id="2150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2151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309844-36EE-42B7-BB94-71B33345DA80}"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15</a:t>
            </a:fld>
            <a:endParaRPr lang="en-US"/>
          </a:p>
        </p:txBody>
      </p:sp>
    </p:spTree>
    <p:extLst>
      <p:ext uri="{BB962C8B-B14F-4D97-AF65-F5344CB8AC3E}">
        <p14:creationId xmlns:p14="http://schemas.microsoft.com/office/powerpoint/2010/main" val="4095248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ea typeface="+mn-ea"/>
                <a:cs typeface="+mn-cs"/>
              </a:rPr>
              <a:t>Key Discussion Points: </a:t>
            </a:r>
          </a:p>
          <a:p>
            <a:pPr>
              <a:defRPr/>
            </a:pPr>
            <a:endParaRPr lang="en-US" dirty="0">
              <a:ea typeface="+mn-ea"/>
              <a:cs typeface="+mn-cs"/>
            </a:endParaRPr>
          </a:p>
          <a:p>
            <a:pPr marL="171430" indent="-171430">
              <a:buFont typeface="Arial"/>
              <a:buChar char="•"/>
              <a:defRPr/>
            </a:pPr>
            <a:r>
              <a:rPr lang="en-US" dirty="0" smtClean="0">
                <a:ea typeface="+mn-ea"/>
                <a:cs typeface="+mn-cs"/>
              </a:rPr>
              <a:t>This is about “learning opportunities” at home, school, and in the community.</a:t>
            </a:r>
          </a:p>
          <a:p>
            <a:pPr marL="171430" indent="-171430">
              <a:buFont typeface="Arial"/>
              <a:buChar char="•"/>
              <a:defRPr/>
            </a:pPr>
            <a:r>
              <a:rPr lang="en-US" dirty="0" smtClean="0">
                <a:ea typeface="+mn-ea"/>
                <a:cs typeface="+mn-cs"/>
              </a:rPr>
              <a:t>Helping families to understand the complexities of “school” and that each classroom and level is different.</a:t>
            </a:r>
          </a:p>
          <a:p>
            <a:pPr marL="171430" indent="-171430">
              <a:buFont typeface="Arial"/>
              <a:buChar char="•"/>
              <a:defRPr/>
            </a:pPr>
            <a:r>
              <a:rPr lang="en-US" dirty="0" smtClean="0">
                <a:ea typeface="+mn-ea"/>
                <a:cs typeface="+mn-cs"/>
              </a:rPr>
              <a:t>Having a voice is a component of two-way communication and feeling welcomed.</a:t>
            </a:r>
          </a:p>
          <a:p>
            <a:pPr marL="171430" indent="-171430">
              <a:buFont typeface="Arial"/>
              <a:buChar char="•"/>
              <a:defRPr/>
            </a:pPr>
            <a:r>
              <a:rPr lang="en-US" dirty="0" smtClean="0">
                <a:ea typeface="+mn-ea"/>
                <a:cs typeface="+mn-cs"/>
              </a:rPr>
              <a:t>Trainings should be offered jointly to staff and families whenever possible and appropriate – in partnering there is sharing of information.</a:t>
            </a:r>
          </a:p>
          <a:p>
            <a:pPr marL="171430" indent="-171430">
              <a:buFont typeface="Arial"/>
              <a:buChar char="•"/>
              <a:defRPr/>
            </a:pPr>
            <a:r>
              <a:rPr lang="en-US" dirty="0" smtClean="0">
                <a:ea typeface="+mn-ea"/>
                <a:cs typeface="+mn-cs"/>
              </a:rPr>
              <a:t>Families need information and support to be empowered – it is the school’s job to reach out and invite their voices.</a:t>
            </a:r>
          </a:p>
          <a:p>
            <a:pPr>
              <a:defRPr/>
            </a:pPr>
            <a:endParaRPr lang="en-US" dirty="0">
              <a:ea typeface="+mn-ea"/>
              <a:cs typeface="+mn-cs"/>
            </a:endParaRPr>
          </a:p>
        </p:txBody>
      </p:sp>
      <p:sp>
        <p:nvSpPr>
          <p:cNvPr id="460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460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D201D8D4-66C4-4430-A9BE-0714A2D26D5D}" type="datetime1">
              <a:rPr lang="en-US">
                <a:ea typeface="ＭＳ Ｐゴシック" pitchFamily="-72" charset="-128"/>
                <a:cs typeface="ＭＳ Ｐゴシック" pitchFamily="-72" charset="-128"/>
              </a:rPr>
              <a:pPr fontAlgn="base">
                <a:spcBef>
                  <a:spcPct val="0"/>
                </a:spcBef>
                <a:spcAft>
                  <a:spcPct val="0"/>
                </a:spcAft>
              </a:pPr>
              <a:t>11/11/2014</a:t>
            </a:fld>
            <a:endParaRPr lang="en-US">
              <a:ea typeface="ＭＳ Ｐゴシック" pitchFamily="-72" charset="-128"/>
              <a:cs typeface="ＭＳ Ｐゴシック" pitchFamily="-72" charset="-128"/>
            </a:endParaRPr>
          </a:p>
        </p:txBody>
      </p:sp>
      <p:sp>
        <p:nvSpPr>
          <p:cNvPr id="4608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4608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38060F-7FC4-4623-9EFA-04A3C1BE3D8B}" type="slidenum">
              <a:rPr lang="en-US">
                <a:ea typeface="ＭＳ Ｐゴシック" pitchFamily="-72" charset="-128"/>
                <a:cs typeface="ＭＳ Ｐゴシック" pitchFamily="-72" charset="-128"/>
              </a:rPr>
              <a:pPr fontAlgn="base">
                <a:spcBef>
                  <a:spcPct val="0"/>
                </a:spcBef>
                <a:spcAft>
                  <a:spcPct val="0"/>
                </a:spcAft>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ea typeface="+mn-ea"/>
                <a:cs typeface="+mn-cs"/>
              </a:rPr>
              <a:t>Key Discussion Points:</a:t>
            </a:r>
          </a:p>
          <a:p>
            <a:pPr>
              <a:defRPr/>
            </a:pPr>
            <a:endParaRPr lang="en-US" dirty="0">
              <a:ea typeface="+mn-ea"/>
              <a:cs typeface="+mn-cs"/>
            </a:endParaRPr>
          </a:p>
          <a:p>
            <a:pPr marL="171430" indent="-171430">
              <a:buFont typeface="Arial"/>
              <a:buChar char="•"/>
              <a:defRPr/>
            </a:pPr>
            <a:r>
              <a:rPr lang="en-US" dirty="0" smtClean="0">
                <a:ea typeface="+mn-ea"/>
                <a:cs typeface="+mn-cs"/>
              </a:rPr>
              <a:t>Families can help guide our efforts.</a:t>
            </a:r>
          </a:p>
          <a:p>
            <a:pPr marL="171430" indent="-171430">
              <a:buFont typeface="Arial"/>
              <a:buChar char="•"/>
              <a:defRPr/>
            </a:pPr>
            <a:r>
              <a:rPr lang="en-US" dirty="0" smtClean="0">
                <a:ea typeface="+mn-ea"/>
                <a:cs typeface="+mn-cs"/>
              </a:rPr>
              <a:t>They can review policies, practices, and communication with the family lens.</a:t>
            </a:r>
          </a:p>
          <a:p>
            <a:pPr marL="171430" indent="-171430">
              <a:buFont typeface="Arial"/>
              <a:buChar char="•"/>
              <a:defRPr/>
            </a:pPr>
            <a:r>
              <a:rPr lang="en-US" dirty="0" smtClean="0">
                <a:ea typeface="+mn-ea"/>
                <a:cs typeface="+mn-cs"/>
              </a:rPr>
              <a:t>Families need to know their role when on committees and councils.</a:t>
            </a:r>
          </a:p>
          <a:p>
            <a:pPr marL="171430" indent="-171430">
              <a:buFont typeface="Arial"/>
              <a:buChar char="•"/>
              <a:defRPr/>
            </a:pPr>
            <a:r>
              <a:rPr lang="en-US" dirty="0" smtClean="0">
                <a:ea typeface="+mn-ea"/>
                <a:cs typeface="+mn-cs"/>
              </a:rPr>
              <a:t>This isn’t about families telling teachers and administrators how to do their job or what curriculum to use  – it is about families sharing their expertise, cultures, and student knowledge and learning about the educational system, their roles.</a:t>
            </a:r>
          </a:p>
          <a:p>
            <a:pPr marL="171430" indent="-171430">
              <a:buFont typeface="Arial"/>
              <a:buChar char="•"/>
              <a:defRPr/>
            </a:pPr>
            <a:r>
              <a:rPr lang="en-US" dirty="0" smtClean="0">
                <a:ea typeface="+mn-ea"/>
                <a:cs typeface="+mn-cs"/>
              </a:rPr>
              <a:t>In partnerships, everyone brings ideas and expertise to the table – the goal is student success. </a:t>
            </a:r>
          </a:p>
          <a:p>
            <a:pPr marL="171430" indent="-171430">
              <a:buFont typeface="Arial"/>
              <a:buChar char="•"/>
              <a:defRPr/>
            </a:pPr>
            <a:r>
              <a:rPr lang="en-US" dirty="0" smtClean="0">
                <a:ea typeface="+mn-ea"/>
                <a:cs typeface="+mn-cs"/>
              </a:rPr>
              <a:t>“On the team and at the table”  is a another way to describe this standard.</a:t>
            </a:r>
          </a:p>
          <a:p>
            <a:pPr marL="171430" indent="-171430">
              <a:buFont typeface="Arial"/>
              <a:buChar char="•"/>
              <a:defRPr/>
            </a:pPr>
            <a:r>
              <a:rPr lang="en-US" dirty="0" smtClean="0">
                <a:ea typeface="+mn-ea"/>
                <a:cs typeface="+mn-cs"/>
              </a:rPr>
              <a:t>This standard includes individual student meetings such as IEPs, ALPs, READ etc. – families are part of developing, implementing, and monitoring plans.</a:t>
            </a:r>
          </a:p>
          <a:p>
            <a:pPr marL="171430" indent="-171430">
              <a:buFont typeface="Arial"/>
              <a:buChar char="•"/>
              <a:defRPr/>
            </a:pPr>
            <a:endParaRPr lang="en-US" dirty="0">
              <a:ea typeface="+mn-ea"/>
              <a:cs typeface="+mn-cs"/>
            </a:endParaRPr>
          </a:p>
        </p:txBody>
      </p:sp>
      <p:sp>
        <p:nvSpPr>
          <p:cNvPr id="4813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4813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9FDF6048-4D3A-4ABD-827D-6BEB850EB744}" type="datetime1">
              <a:rPr lang="en-US">
                <a:ea typeface="ＭＳ Ｐゴシック" pitchFamily="-72" charset="-128"/>
                <a:cs typeface="ＭＳ Ｐゴシック" pitchFamily="-72" charset="-128"/>
              </a:rPr>
              <a:pPr fontAlgn="base">
                <a:spcBef>
                  <a:spcPct val="0"/>
                </a:spcBef>
                <a:spcAft>
                  <a:spcPct val="0"/>
                </a:spcAft>
              </a:pPr>
              <a:t>11/11/2014</a:t>
            </a:fld>
            <a:endParaRPr lang="en-US">
              <a:ea typeface="ＭＳ Ｐゴシック" pitchFamily="-72" charset="-128"/>
              <a:cs typeface="ＭＳ Ｐゴシック" pitchFamily="-72" charset="-128"/>
            </a:endParaRPr>
          </a:p>
        </p:txBody>
      </p:sp>
      <p:sp>
        <p:nvSpPr>
          <p:cNvPr id="4813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4813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B056A1-6CAF-420C-ACD1-FFE7FDC6ED1D}"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ea typeface="+mn-ea"/>
                <a:cs typeface="+mn-cs"/>
              </a:rPr>
              <a:t>Key Discussion Points:</a:t>
            </a:r>
          </a:p>
          <a:p>
            <a:pPr>
              <a:defRPr/>
            </a:pPr>
            <a:endParaRPr lang="en-US" dirty="0">
              <a:ea typeface="+mn-ea"/>
              <a:cs typeface="+mn-cs"/>
            </a:endParaRPr>
          </a:p>
          <a:p>
            <a:pPr marL="171430" indent="-171430">
              <a:buFont typeface="Arial"/>
              <a:buChar char="•"/>
              <a:defRPr/>
            </a:pPr>
            <a:r>
              <a:rPr lang="en-US" dirty="0" smtClean="0">
                <a:ea typeface="+mn-ea"/>
                <a:cs typeface="+mn-cs"/>
              </a:rPr>
              <a:t>Community resources can be crucial in expanding learning opportunities. </a:t>
            </a:r>
          </a:p>
          <a:p>
            <a:pPr marL="171430" indent="-171430">
              <a:buFont typeface="Arial"/>
              <a:buChar char="•"/>
              <a:defRPr/>
            </a:pPr>
            <a:r>
              <a:rPr lang="en-US" dirty="0" smtClean="0">
                <a:ea typeface="+mn-ea"/>
                <a:cs typeface="+mn-cs"/>
              </a:rPr>
              <a:t>Families and schools benefit when there are community resources involved in meaningful ways.</a:t>
            </a:r>
          </a:p>
          <a:p>
            <a:pPr marL="171430" indent="-171430">
              <a:buFont typeface="Arial"/>
              <a:buChar char="•"/>
              <a:defRPr/>
            </a:pPr>
            <a:r>
              <a:rPr lang="en-US" dirty="0" smtClean="0">
                <a:ea typeface="+mn-ea"/>
                <a:cs typeface="+mn-cs"/>
              </a:rPr>
              <a:t>Before and after school coordinated support can improve student achievement. </a:t>
            </a:r>
          </a:p>
          <a:p>
            <a:pPr marL="171430" indent="-171430">
              <a:buFont typeface="Arial"/>
              <a:buChar char="•"/>
              <a:defRPr/>
            </a:pPr>
            <a:r>
              <a:rPr lang="en-US" dirty="0" smtClean="0">
                <a:ea typeface="+mn-ea"/>
                <a:cs typeface="+mn-cs"/>
              </a:rPr>
              <a:t>Students learn about community participation and civic responsibility. </a:t>
            </a:r>
          </a:p>
          <a:p>
            <a:pPr marL="171430" indent="-171430">
              <a:buFont typeface="Arial"/>
              <a:buChar char="•"/>
              <a:defRPr/>
            </a:pPr>
            <a:r>
              <a:rPr lang="en-US" dirty="0" smtClean="0">
                <a:ea typeface="+mn-ea"/>
                <a:cs typeface="+mn-cs"/>
              </a:rPr>
              <a:t>It is important to be strategic and intentional, so that there are sustainable relationships and ongoing programs.</a:t>
            </a:r>
            <a:endParaRPr lang="en-US" dirty="0">
              <a:ea typeface="+mn-ea"/>
              <a:cs typeface="+mn-cs"/>
            </a:endParaRPr>
          </a:p>
        </p:txBody>
      </p:sp>
      <p:sp>
        <p:nvSpPr>
          <p:cNvPr id="5017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5018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FDBABF37-8D0D-4A85-88DE-50BC2B7E3964}" type="datetime1">
              <a:rPr lang="en-US">
                <a:ea typeface="ＭＳ Ｐゴシック" pitchFamily="-72" charset="-128"/>
                <a:cs typeface="ＭＳ Ｐゴシック" pitchFamily="-72" charset="-128"/>
              </a:rPr>
              <a:pPr fontAlgn="base">
                <a:spcBef>
                  <a:spcPct val="0"/>
                </a:spcBef>
                <a:spcAft>
                  <a:spcPct val="0"/>
                </a:spcAft>
              </a:pPr>
              <a:t>11/11/2014</a:t>
            </a:fld>
            <a:endParaRPr lang="en-US">
              <a:ea typeface="ＭＳ Ｐゴシック" pitchFamily="-72" charset="-128"/>
              <a:cs typeface="ＭＳ Ｐゴシック" pitchFamily="-72" charset="-128"/>
            </a:endParaRPr>
          </a:p>
        </p:txBody>
      </p:sp>
      <p:sp>
        <p:nvSpPr>
          <p:cNvPr id="5018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5018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716989-8536-4BCE-9E51-EC4018FE86AC}"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19</a:t>
            </a:fld>
            <a:endParaRPr lang="en-US"/>
          </a:p>
        </p:txBody>
      </p:sp>
    </p:spTree>
    <p:extLst>
      <p:ext uri="{BB962C8B-B14F-4D97-AF65-F5344CB8AC3E}">
        <p14:creationId xmlns:p14="http://schemas.microsoft.com/office/powerpoint/2010/main" val="4095248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20</a:t>
            </a:fld>
            <a:endParaRPr lang="en-US" dirty="0"/>
          </a:p>
        </p:txBody>
      </p:sp>
    </p:spTree>
    <p:extLst>
      <p:ext uri="{BB962C8B-B14F-4D97-AF65-F5344CB8AC3E}">
        <p14:creationId xmlns:p14="http://schemas.microsoft.com/office/powerpoint/2010/main" val="1037632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17375E"/>
                </a:solidFill>
              </a:rPr>
              <a:t>Key Discussion Points:</a:t>
            </a:r>
          </a:p>
          <a:p>
            <a:endParaRPr lang="en-US" dirty="0" smtClean="0">
              <a:solidFill>
                <a:srgbClr val="17375E"/>
              </a:solidFill>
            </a:endParaRPr>
          </a:p>
          <a:p>
            <a:pPr marL="171418" indent="-171418">
              <a:buFont typeface="Arial"/>
              <a:buChar char="•"/>
            </a:pPr>
            <a:r>
              <a:rPr lang="en-US" dirty="0" smtClean="0">
                <a:solidFill>
                  <a:srgbClr val="17375E"/>
                </a:solidFill>
              </a:rPr>
              <a:t>Recent federal and state laws have been informed by the research and focus on the importance of partnering with families in student achievement.</a:t>
            </a:r>
          </a:p>
          <a:p>
            <a:pPr marL="171418" indent="-171418">
              <a:buFont typeface="Arial"/>
              <a:buChar char="•"/>
            </a:pPr>
            <a:r>
              <a:rPr lang="en-US" dirty="0" smtClean="0">
                <a:solidFill>
                  <a:srgbClr val="17375E"/>
                </a:solidFill>
              </a:rPr>
              <a:t>Each has clear and explicit mandates which need to be integrated into the everyday practices of educators and families in working with students.</a:t>
            </a:r>
          </a:p>
          <a:p>
            <a:pPr marL="171418" indent="-171418">
              <a:buFont typeface="Arial"/>
              <a:buChar char="•"/>
            </a:pPr>
            <a:r>
              <a:rPr lang="en-US" dirty="0" smtClean="0">
                <a:solidFill>
                  <a:srgbClr val="17375E"/>
                </a:solidFill>
              </a:rPr>
              <a:t>ESEA - defines parent involvement, first statutory definition:</a:t>
            </a:r>
          </a:p>
          <a:p>
            <a:pPr marL="628531" lvl="1" indent="-171418">
              <a:buFont typeface="Arial"/>
              <a:buChar char="•"/>
            </a:pPr>
            <a:r>
              <a:rPr lang="en-US" dirty="0" smtClean="0">
                <a:solidFill>
                  <a:srgbClr val="17375E"/>
                </a:solidFill>
              </a:rPr>
              <a:t>Regular, two-way communication.</a:t>
            </a:r>
          </a:p>
          <a:p>
            <a:pPr marL="628531" lvl="1" indent="-171418">
              <a:buFont typeface="Arial"/>
              <a:buChar char="•"/>
            </a:pPr>
            <a:r>
              <a:rPr lang="en-US" dirty="0" smtClean="0">
                <a:solidFill>
                  <a:srgbClr val="17375E"/>
                </a:solidFill>
              </a:rPr>
              <a:t>Integral role in assisting with children’s learning.</a:t>
            </a:r>
          </a:p>
          <a:p>
            <a:pPr marL="628531" lvl="1" indent="-171418">
              <a:buFont typeface="Arial"/>
              <a:buChar char="•"/>
            </a:pPr>
            <a:r>
              <a:rPr lang="en-US" dirty="0" smtClean="0">
                <a:solidFill>
                  <a:srgbClr val="17375E"/>
                </a:solidFill>
              </a:rPr>
              <a:t>Full partners in education.</a:t>
            </a:r>
          </a:p>
          <a:p>
            <a:pPr marL="171418" indent="-171418">
              <a:buFont typeface="Arial"/>
              <a:buChar char="•"/>
            </a:pPr>
            <a:r>
              <a:rPr lang="en-US" dirty="0" smtClean="0">
                <a:solidFill>
                  <a:srgbClr val="17375E"/>
                </a:solidFill>
              </a:rPr>
              <a:t>IDEA – meaningful opportunities at home and school, member of team.</a:t>
            </a:r>
          </a:p>
          <a:p>
            <a:pPr marL="171418" indent="-171418">
              <a:buFont typeface="Arial"/>
              <a:buChar char="•"/>
            </a:pPr>
            <a:r>
              <a:rPr lang="en-US" dirty="0" smtClean="0">
                <a:solidFill>
                  <a:srgbClr val="17375E"/>
                </a:solidFill>
              </a:rPr>
              <a:t>WIA – includes adult education and family literacy.</a:t>
            </a:r>
          </a:p>
          <a:p>
            <a:pPr marL="171418" indent="-171418">
              <a:buFont typeface="Arial"/>
              <a:buChar char="•"/>
            </a:pPr>
            <a:r>
              <a:rPr lang="en-US" dirty="0" smtClean="0">
                <a:solidFill>
                  <a:srgbClr val="17375E"/>
                </a:solidFill>
              </a:rPr>
              <a:t>ICAP – assist a student and his/her parent in exploring postsecondary careers, aligning coursework, planning.</a:t>
            </a:r>
          </a:p>
          <a:p>
            <a:pPr marL="171418" indent="-171418">
              <a:buFont typeface="Arial"/>
              <a:buChar char="•"/>
            </a:pPr>
            <a:r>
              <a:rPr lang="en-US" dirty="0" smtClean="0">
                <a:solidFill>
                  <a:srgbClr val="17375E"/>
                </a:solidFill>
              </a:rPr>
              <a:t>Education Accountability – SACs, DACs.</a:t>
            </a:r>
          </a:p>
          <a:p>
            <a:pPr marL="171418" indent="-171418">
              <a:buFont typeface="Arial"/>
              <a:buChar char="•"/>
            </a:pPr>
            <a:r>
              <a:rPr lang="en-US" dirty="0" smtClean="0">
                <a:solidFill>
                  <a:srgbClr val="17375E"/>
                </a:solidFill>
              </a:rPr>
              <a:t>Educator Effectiveness – Teacher and Principal Quality Standards both include working with families; a section of the rules and sample rubrics discuss how partnering is important, artifacts from students and families are important data.</a:t>
            </a:r>
          </a:p>
          <a:p>
            <a:pPr marL="171418" indent="-171418">
              <a:buFont typeface="Arial"/>
              <a:buChar char="•"/>
            </a:pPr>
            <a:r>
              <a:rPr lang="en-US" dirty="0" smtClean="0">
                <a:solidFill>
                  <a:srgbClr val="17375E"/>
                </a:solidFill>
              </a:rPr>
              <a:t>READ – Families are key partners in literacy learning.</a:t>
            </a:r>
          </a:p>
          <a:p>
            <a:pPr marL="171418" indent="-171418">
              <a:buFont typeface="Arial"/>
              <a:buChar char="•"/>
            </a:pPr>
            <a:r>
              <a:rPr lang="en-US" dirty="0" smtClean="0">
                <a:solidFill>
                  <a:srgbClr val="17375E"/>
                </a:solidFill>
              </a:rPr>
              <a:t>SB13-193 – new on how to partner with families.</a:t>
            </a:r>
          </a:p>
          <a:p>
            <a:pPr marL="171418" indent="-171418">
              <a:buFont typeface="Arial"/>
              <a:buChar char="•"/>
            </a:pPr>
            <a:r>
              <a:rPr lang="en-US" dirty="0" smtClean="0">
                <a:solidFill>
                  <a:srgbClr val="17375E"/>
                </a:solidFill>
              </a:rPr>
              <a:t>These are only samples of key recent legislation. </a:t>
            </a:r>
          </a:p>
          <a:p>
            <a:endParaRPr lang="en-US" dirty="0" smtClean="0"/>
          </a:p>
          <a:p>
            <a:pPr marL="171418" indent="-171418">
              <a:buFont typeface="Arial"/>
              <a:buChar char="•"/>
            </a:pPr>
            <a:endParaRPr lang="en-US" dirty="0" smtClean="0"/>
          </a:p>
          <a:p>
            <a:endParaRPr lang="en-US" dirty="0" smtClean="0"/>
          </a:p>
          <a:p>
            <a:endParaRPr lang="en-US" dirty="0"/>
          </a:p>
          <a:p>
            <a:pPr marL="171418" indent="-171418">
              <a:buFont typeface="Arial"/>
              <a:buChar char="•"/>
            </a:pPr>
            <a:endParaRPr lang="en-US" dirty="0"/>
          </a:p>
        </p:txBody>
      </p:sp>
      <p:sp>
        <p:nvSpPr>
          <p:cNvPr id="4" name="Slide Number Placeholder 3"/>
          <p:cNvSpPr>
            <a:spLocks noGrp="1"/>
          </p:cNvSpPr>
          <p:nvPr>
            <p:ph type="sldNum" sz="quarter" idx="10"/>
          </p:nvPr>
        </p:nvSpPr>
        <p:spPr/>
        <p:txBody>
          <a:bodyPr/>
          <a:lstStyle/>
          <a:p>
            <a:fld id="{F9BF19FC-E5C9-244F-8AF6-53AC51CD20BB}" type="slidenum">
              <a:rPr lang="en-US" smtClean="0"/>
              <a:pPr/>
              <a:t>22</a:t>
            </a:fld>
            <a:endParaRPr lang="en-US"/>
          </a:p>
        </p:txBody>
      </p:sp>
    </p:spTree>
    <p:extLst>
      <p:ext uri="{BB962C8B-B14F-4D97-AF65-F5344CB8AC3E}">
        <p14:creationId xmlns:p14="http://schemas.microsoft.com/office/powerpoint/2010/main" val="3115272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0F4C73"/>
                </a:solidFill>
              </a:rPr>
              <a:t>Key Discussion Points:</a:t>
            </a:r>
          </a:p>
          <a:p>
            <a:endParaRPr lang="en-US" dirty="0">
              <a:solidFill>
                <a:srgbClr val="0F4C73"/>
              </a:solidFill>
            </a:endParaRPr>
          </a:p>
          <a:p>
            <a:pPr marL="171418" indent="-171418">
              <a:buFont typeface="Arial"/>
              <a:buChar char="•"/>
            </a:pPr>
            <a:r>
              <a:rPr lang="en-US" dirty="0">
                <a:solidFill>
                  <a:srgbClr val="0F4C73"/>
                </a:solidFill>
              </a:rPr>
              <a:t>This new legislation helps build an “infrastructure” to support teachers, administrators, and families in developing effective family, school, and community partnering practices. </a:t>
            </a:r>
          </a:p>
          <a:p>
            <a:endParaRPr lang="en-US" dirty="0" smtClean="0"/>
          </a:p>
          <a:p>
            <a:pPr marL="171418" indent="-171418">
              <a:buFont typeface="Arial"/>
              <a:buChar char="•"/>
            </a:pPr>
            <a:endParaRPr lang="en-US" dirty="0" smtClean="0"/>
          </a:p>
          <a:p>
            <a:endParaRPr lang="en-US" dirty="0" smtClean="0"/>
          </a:p>
          <a:p>
            <a:endParaRPr lang="en-US" dirty="0"/>
          </a:p>
          <a:p>
            <a:pPr marL="171418" indent="-171418">
              <a:buFont typeface="Arial"/>
              <a:buChar char="•"/>
            </a:pPr>
            <a:endParaRPr lang="en-US" dirty="0"/>
          </a:p>
        </p:txBody>
      </p:sp>
      <p:sp>
        <p:nvSpPr>
          <p:cNvPr id="4" name="Slide Number Placeholder 3"/>
          <p:cNvSpPr>
            <a:spLocks noGrp="1"/>
          </p:cNvSpPr>
          <p:nvPr>
            <p:ph type="sldNum" sz="quarter" idx="10"/>
          </p:nvPr>
        </p:nvSpPr>
        <p:spPr/>
        <p:txBody>
          <a:bodyPr/>
          <a:lstStyle/>
          <a:p>
            <a:fld id="{F9BF19FC-E5C9-244F-8AF6-53AC51CD20BB}" type="slidenum">
              <a:rPr lang="en-US" smtClean="0">
                <a:solidFill>
                  <a:prstClr val="black"/>
                </a:solidFill>
                <a:latin typeface="Calibri"/>
              </a:rPr>
              <a:pPr/>
              <a:t>23</a:t>
            </a:fld>
            <a:endParaRPr lang="en-US">
              <a:solidFill>
                <a:prstClr val="black"/>
              </a:solidFill>
              <a:latin typeface="Calibri"/>
            </a:endParaRPr>
          </a:p>
        </p:txBody>
      </p:sp>
    </p:spTree>
    <p:extLst>
      <p:ext uri="{BB962C8B-B14F-4D97-AF65-F5344CB8AC3E}">
        <p14:creationId xmlns:p14="http://schemas.microsoft.com/office/powerpoint/2010/main" val="3115272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24</a:t>
            </a:fld>
            <a:endParaRPr lang="en-US"/>
          </a:p>
        </p:txBody>
      </p:sp>
    </p:spTree>
    <p:extLst>
      <p:ext uri="{BB962C8B-B14F-4D97-AF65-F5344CB8AC3E}">
        <p14:creationId xmlns:p14="http://schemas.microsoft.com/office/powerpoint/2010/main" val="1243166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25</a:t>
            </a:fld>
            <a:endParaRPr lang="en-US"/>
          </a:p>
        </p:txBody>
      </p:sp>
    </p:spTree>
    <p:extLst>
      <p:ext uri="{BB962C8B-B14F-4D97-AF65-F5344CB8AC3E}">
        <p14:creationId xmlns:p14="http://schemas.microsoft.com/office/powerpoint/2010/main" val="278294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dirty="0"/>
          </a:p>
        </p:txBody>
      </p:sp>
    </p:spTree>
    <p:extLst>
      <p:ext uri="{BB962C8B-B14F-4D97-AF65-F5344CB8AC3E}">
        <p14:creationId xmlns:p14="http://schemas.microsoft.com/office/powerpoint/2010/main" val="10376325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34</a:t>
            </a:fld>
            <a:endParaRPr lang="en-US"/>
          </a:p>
        </p:txBody>
      </p:sp>
    </p:spTree>
    <p:extLst>
      <p:ext uri="{BB962C8B-B14F-4D97-AF65-F5344CB8AC3E}">
        <p14:creationId xmlns:p14="http://schemas.microsoft.com/office/powerpoint/2010/main" val="35890100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3789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50D3963A-20A2-4579-B4DF-DAD19E482993}" type="datetime1">
              <a:rPr lang="en-US">
                <a:ea typeface="ＭＳ Ｐゴシック" pitchFamily="-72" charset="-128"/>
                <a:cs typeface="ＭＳ Ｐゴシック" pitchFamily="-72" charset="-128"/>
              </a:rPr>
              <a:pPr fontAlgn="base">
                <a:spcBef>
                  <a:spcPct val="0"/>
                </a:spcBef>
                <a:spcAft>
                  <a:spcPct val="0"/>
                </a:spcAft>
              </a:pPr>
              <a:t>11/11/2014</a:t>
            </a:fld>
            <a:endParaRPr lang="en-US">
              <a:ea typeface="ＭＳ Ｐゴシック" pitchFamily="-72" charset="-128"/>
              <a:cs typeface="ＭＳ Ｐゴシック" pitchFamily="-72" charset="-128"/>
            </a:endParaRPr>
          </a:p>
        </p:txBody>
      </p:sp>
      <p:sp>
        <p:nvSpPr>
          <p:cNvPr id="3789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3789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483CDF-7F04-4997-8895-DD30F9B23685}" type="slidenum">
              <a:rPr lang="en-US">
                <a:ea typeface="ＭＳ Ｐゴシック" pitchFamily="-72" charset="-128"/>
                <a:cs typeface="ＭＳ Ｐゴシック" pitchFamily="-72" charset="-128"/>
              </a:rPr>
              <a:pPr fontAlgn="base">
                <a:spcBef>
                  <a:spcPct val="0"/>
                </a:spcBef>
                <a:spcAft>
                  <a:spcPct val="0"/>
                </a:spcAft>
              </a:pPr>
              <a:t>35</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A96EA8-7AEB-4199-96B6-7FF3F6125119}" type="slidenum">
              <a:rPr lang="en-US"/>
              <a:pPr fontAlgn="base">
                <a:spcBef>
                  <a:spcPct val="0"/>
                </a:spcBef>
                <a:spcAft>
                  <a:spcPct val="0"/>
                </a:spcAft>
              </a:pPr>
              <a:t>36</a:t>
            </a:fld>
            <a:endParaRPr lang="en-US"/>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7ECDC6-76F1-40E9-95A6-6E8FF67D6CD1}" type="slidenum">
              <a:rPr lang="en-US"/>
              <a:pPr fontAlgn="base">
                <a:spcBef>
                  <a:spcPct val="0"/>
                </a:spcBef>
                <a:spcAft>
                  <a:spcPct val="0"/>
                </a:spcAft>
              </a:pPr>
              <a:t>37</a:t>
            </a:fld>
            <a:endParaRPr lang="en-US"/>
          </a:p>
        </p:txBody>
      </p:sp>
      <p:sp>
        <p:nvSpPr>
          <p:cNvPr id="952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52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F97DA5-5472-4110-99BC-6B6C3C882496}" type="slidenum">
              <a:rPr lang="en-US"/>
              <a:pPr fontAlgn="base">
                <a:spcBef>
                  <a:spcPct val="0"/>
                </a:spcBef>
                <a:spcAft>
                  <a:spcPct val="0"/>
                </a:spcAft>
              </a:pPr>
              <a:t>38</a:t>
            </a:fld>
            <a:endParaRPr lang="en-US"/>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Discussion Points:</a:t>
            </a:r>
          </a:p>
          <a:p>
            <a:endParaRPr lang="en-US" dirty="0"/>
          </a:p>
          <a:p>
            <a:pPr marL="171430" indent="-171430">
              <a:buFont typeface="Arial"/>
              <a:buChar char="•"/>
            </a:pPr>
            <a:r>
              <a:rPr lang="en-US" dirty="0" smtClean="0"/>
              <a:t>These are the layers which compromise a system of supports.</a:t>
            </a:r>
          </a:p>
          <a:p>
            <a:pPr marL="171430" indent="-171430">
              <a:buFont typeface="Arial"/>
              <a:buChar char="•"/>
            </a:pPr>
            <a:r>
              <a:rPr lang="en-US" dirty="0" smtClean="0"/>
              <a:t>This is like the triangle, but is three-dimensional and is intended to portray how universal supports are there for every student, then additional layers are added as needed.</a:t>
            </a:r>
          </a:p>
          <a:p>
            <a:pPr marL="171430" indent="-171430">
              <a:buFont typeface="Arial"/>
              <a:buChar char="•"/>
            </a:pPr>
            <a:r>
              <a:rPr lang="en-US" dirty="0" smtClean="0"/>
              <a:t>“Every Ed, Every Kid, Every Family” – emphasizes that this is for general education, special education, alternative schools…; every student – no child is ever left behind, every child deserves success and support in reaching that success; and every family is included in the that different layers of support might be needed at various times for a family – to help them in supporting their child’s school success.</a:t>
            </a:r>
          </a:p>
          <a:p>
            <a:pPr marL="171430" indent="-171430">
              <a:buFont typeface="Arial"/>
              <a:buChar char="•"/>
            </a:pPr>
            <a:r>
              <a:rPr lang="en-US" dirty="0" smtClean="0"/>
              <a:t>An analogy might be helpful in explaining the layers: </a:t>
            </a:r>
          </a:p>
          <a:p>
            <a:pPr marL="628576" lvl="1" indent="-171430">
              <a:buFont typeface="Arial"/>
              <a:buChar char="•"/>
            </a:pPr>
            <a:r>
              <a:rPr lang="en-US" i="1" dirty="0" smtClean="0"/>
              <a:t>Think about the “covers” people use when they are sleeping.</a:t>
            </a:r>
          </a:p>
          <a:p>
            <a:pPr marL="628576" lvl="1" indent="-171430">
              <a:buFont typeface="Arial"/>
              <a:buChar char="•"/>
            </a:pPr>
            <a:r>
              <a:rPr lang="en-US" i="1" dirty="0" smtClean="0"/>
              <a:t>One person just prefers a thin sheet – the works best for him.</a:t>
            </a:r>
          </a:p>
          <a:p>
            <a:pPr marL="628576" lvl="1" indent="-171430">
              <a:buFont typeface="Arial"/>
              <a:buChar char="•"/>
            </a:pPr>
            <a:r>
              <a:rPr lang="en-US" i="1" dirty="0" smtClean="0"/>
              <a:t>Another person likes a sheet and then a blanket on top of the sheet.</a:t>
            </a:r>
          </a:p>
          <a:p>
            <a:pPr marL="628576" lvl="1" indent="-171430">
              <a:buFont typeface="Arial"/>
              <a:buChar char="•"/>
            </a:pPr>
            <a:r>
              <a:rPr lang="en-US" i="1" dirty="0" smtClean="0"/>
              <a:t>A third person needs the sheet, the blanket, and a comforter on top of the other two in order to get a good night’s rest.</a:t>
            </a:r>
          </a:p>
          <a:p>
            <a:pPr marL="628576" lvl="1" indent="-171430">
              <a:buFont typeface="Arial"/>
              <a:buChar char="•"/>
            </a:pPr>
            <a:r>
              <a:rPr lang="en-US" i="1" dirty="0" smtClean="0"/>
              <a:t>Any of these may shift in their needs at various times depending on the situation, environment, personal health, and/or needs. </a:t>
            </a:r>
          </a:p>
          <a:p>
            <a:pPr marL="171430" indent="-171430">
              <a:buFont typeface="Arial"/>
              <a:buChar char="•"/>
            </a:pPr>
            <a:endParaRPr lang="en-US" dirty="0" smtClean="0"/>
          </a:p>
          <a:p>
            <a:pPr marL="171430" indent="-171430">
              <a:buFont typeface="Arial"/>
              <a:buChar char="•"/>
            </a:pPr>
            <a:endParaRPr lang="en-US" dirty="0" smtClean="0"/>
          </a:p>
          <a:p>
            <a:endParaRPr lang="en-US" dirty="0" smtClean="0"/>
          </a:p>
          <a:p>
            <a:endParaRPr lang="en-US" dirty="0"/>
          </a:p>
          <a:p>
            <a:pPr marL="171430" indent="-171430">
              <a:buFont typeface="Arial"/>
              <a:buChar cha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39</a:t>
            </a:fld>
            <a:endParaRPr lang="en-US"/>
          </a:p>
        </p:txBody>
      </p:sp>
    </p:spTree>
    <p:extLst>
      <p:ext uri="{BB962C8B-B14F-4D97-AF65-F5344CB8AC3E}">
        <p14:creationId xmlns:p14="http://schemas.microsoft.com/office/powerpoint/2010/main" val="985199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447" eaLnBrk="0" hangingPunct="0">
              <a:defRPr sz="2400">
                <a:solidFill>
                  <a:schemeClr val="tx1"/>
                </a:solidFill>
                <a:latin typeface="Arial" pitchFamily="34" charset="0"/>
                <a:ea typeface="ＭＳ Ｐゴシック" pitchFamily="34" charset="-128"/>
              </a:defRPr>
            </a:lvl1pPr>
            <a:lvl2pPr marL="735787" indent="-282994" defTabSz="913447" eaLnBrk="0" hangingPunct="0">
              <a:defRPr sz="2400">
                <a:solidFill>
                  <a:schemeClr val="tx1"/>
                </a:solidFill>
                <a:latin typeface="Arial" pitchFamily="34" charset="0"/>
                <a:ea typeface="ＭＳ Ｐゴシック" pitchFamily="34" charset="-128"/>
              </a:defRPr>
            </a:lvl2pPr>
            <a:lvl3pPr marL="1131982" indent="-226396" defTabSz="913447" eaLnBrk="0" hangingPunct="0">
              <a:defRPr sz="2400">
                <a:solidFill>
                  <a:schemeClr val="tx1"/>
                </a:solidFill>
                <a:latin typeface="Arial" pitchFamily="34" charset="0"/>
                <a:ea typeface="ＭＳ Ｐゴシック" pitchFamily="34" charset="-128"/>
              </a:defRPr>
            </a:lvl3pPr>
            <a:lvl4pPr marL="1584773" indent="-226396" defTabSz="913447" eaLnBrk="0" hangingPunct="0">
              <a:defRPr sz="2400">
                <a:solidFill>
                  <a:schemeClr val="tx1"/>
                </a:solidFill>
                <a:latin typeface="Arial" pitchFamily="34" charset="0"/>
                <a:ea typeface="ＭＳ Ｐゴシック" pitchFamily="34" charset="-128"/>
              </a:defRPr>
            </a:lvl4pPr>
            <a:lvl5pPr marL="2037565" indent="-226396" defTabSz="913447" eaLnBrk="0" hangingPunct="0">
              <a:defRPr sz="2400">
                <a:solidFill>
                  <a:schemeClr val="tx1"/>
                </a:solidFill>
                <a:latin typeface="Arial" pitchFamily="34" charset="0"/>
                <a:ea typeface="ＭＳ Ｐゴシック" pitchFamily="34" charset="-128"/>
              </a:defRPr>
            </a:lvl5pPr>
            <a:lvl6pPr marL="2490358" indent="-226396" defTabSz="913447"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43151" indent="-226396" defTabSz="913447"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95944" indent="-226396" defTabSz="913447"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48735" indent="-226396" defTabSz="913447"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DA9358D-E6B6-45B2-9C2E-57FA4C486BC7}" type="slidenum">
              <a:rPr lang="en-US" sz="1200"/>
              <a:pPr eaLnBrk="1" hangingPunct="1"/>
              <a:t>40</a:t>
            </a:fld>
            <a:endParaRPr lang="en-US" sz="1200"/>
          </a:p>
        </p:txBody>
      </p:sp>
      <p:sp>
        <p:nvSpPr>
          <p:cNvPr id="7168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1683" name="Rectangle 3"/>
          <p:cNvSpPr>
            <a:spLocks noGrp="1" noChangeArrowheads="1"/>
          </p:cNvSpPr>
          <p:nvPr>
            <p:ph type="body" idx="1"/>
          </p:nvPr>
        </p:nvSpPr>
        <p:spPr bwMode="auto">
          <a:xfrm>
            <a:off x="914402" y="4344027"/>
            <a:ext cx="5029200" cy="4425221"/>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r>
              <a:rPr lang="en-US" dirty="0" smtClean="0">
                <a:ea typeface="ＭＳ Ｐゴシック" pitchFamily="34" charset="-128"/>
              </a:rPr>
              <a:t>Key Discussion Points: </a:t>
            </a:r>
          </a:p>
          <a:p>
            <a:pPr eaLnBrk="1" hangingPunct="1"/>
            <a:endParaRPr lang="en-US" dirty="0">
              <a:ea typeface="ＭＳ Ｐゴシック" pitchFamily="34" charset="-128"/>
            </a:endParaRPr>
          </a:p>
          <a:p>
            <a:pPr marL="171430" indent="-171430">
              <a:buFont typeface="Arial"/>
              <a:buChar char="•"/>
            </a:pPr>
            <a:r>
              <a:rPr lang="en-US" dirty="0" smtClean="0">
                <a:ea typeface="ＭＳ Ｐゴシック" pitchFamily="34" charset="-128"/>
              </a:rPr>
              <a:t>Family-school-community partnering in tiers aligns time &amp; resources effectively; responsibilities &amp; expertise can be utilized according to need.</a:t>
            </a:r>
          </a:p>
          <a:p>
            <a:pPr marL="171430" indent="-171430">
              <a:buFont typeface="Arial"/>
              <a:buChar char="•"/>
            </a:pPr>
            <a:r>
              <a:rPr lang="en-US" dirty="0" smtClean="0">
                <a:ea typeface="ＭＳ Ｐゴシック" pitchFamily="34" charset="-128"/>
              </a:rPr>
              <a:t>Each tier includes previous one, but provides additional support or focus.</a:t>
            </a:r>
          </a:p>
          <a:p>
            <a:pPr marL="171430" indent="-171430">
              <a:buFont typeface="Arial"/>
              <a:buChar char="•"/>
            </a:pPr>
            <a:r>
              <a:rPr lang="en-US" dirty="0" smtClean="0">
                <a:ea typeface="ＭＳ Ｐゴシック" pitchFamily="34" charset="-128"/>
              </a:rPr>
              <a:t>Partnering may be different across time or situation for any stakeholder as circumstances &amp; expectations change.</a:t>
            </a:r>
          </a:p>
          <a:p>
            <a:pPr marL="171430" indent="-171430">
              <a:buFont typeface="Arial"/>
              <a:buChar char="•"/>
            </a:pPr>
            <a:r>
              <a:rPr lang="en-US" dirty="0" smtClean="0">
                <a:ea typeface="ＭＳ Ｐゴシック" pitchFamily="34" charset="-128"/>
              </a:rPr>
              <a:t>Universal Tier similar to core curriculum: more consistently &amp; broadly implemented the more effective it will be.</a:t>
            </a:r>
          </a:p>
          <a:p>
            <a:pPr marL="171430" indent="-171430">
              <a:buFont typeface="Arial"/>
              <a:buChar char="•"/>
            </a:pPr>
            <a:r>
              <a:rPr lang="en-US" dirty="0" smtClean="0">
                <a:ea typeface="ＭＳ Ｐゴシック" pitchFamily="34" charset="-128"/>
              </a:rPr>
              <a:t>Can be applied to entire districts, communities, sites, classrooms, &amp;/or special programs. </a:t>
            </a:r>
          </a:p>
          <a:p>
            <a:pPr marL="171430" indent="-171430">
              <a:buFont typeface="Arial"/>
              <a:buChar char="•"/>
            </a:pPr>
            <a:r>
              <a:rPr lang="en-US" dirty="0" smtClean="0">
                <a:ea typeface="ＭＳ Ｐゴシック" pitchFamily="34" charset="-128"/>
              </a:rPr>
              <a:t>Percentages used as guidelines in any setting in thinking through time &amp; resources in each situation</a:t>
            </a:r>
            <a:r>
              <a:rPr lang="en-US" dirty="0">
                <a:ea typeface="ＭＳ Ｐゴシック" pitchFamily="34" charset="-128"/>
              </a:rPr>
              <a:t> </a:t>
            </a:r>
            <a:r>
              <a:rPr lang="en-US" dirty="0" smtClean="0">
                <a:ea typeface="ＭＳ Ｐゴシック" pitchFamily="34" charset="-128"/>
              </a:rPr>
              <a:t>80-90% will benefit from universal, 10-20% from targeted, and 1-5% from intensive.</a:t>
            </a:r>
          </a:p>
          <a:p>
            <a:pPr marL="171430" indent="-171430">
              <a:buFont typeface="Arial"/>
              <a:buChar char="•"/>
            </a:pPr>
            <a:r>
              <a:rPr lang="en-US" dirty="0" smtClean="0">
                <a:ea typeface="ＭＳ Ｐゴシック" pitchFamily="34" charset="-128"/>
              </a:rPr>
              <a:t>Example: classroom of 30 students, 3 student/ families may need targeted or intensive support. </a:t>
            </a:r>
          </a:p>
          <a:p>
            <a:pPr marL="171430" indent="-171430">
              <a:buFont typeface="Arial"/>
              <a:buChar char="•"/>
            </a:pPr>
            <a:r>
              <a:rPr lang="en-US" dirty="0" smtClean="0">
                <a:ea typeface="ＭＳ Ｐゴシック" pitchFamily="34" charset="-128"/>
              </a:rPr>
              <a:t>Important to use data in making decisions.</a:t>
            </a:r>
          </a:p>
          <a:p>
            <a:pPr marL="171430" indent="-171430">
              <a:buFont typeface="Arial"/>
              <a:buChar char="•"/>
            </a:pPr>
            <a:r>
              <a:rPr lang="en-US" dirty="0" smtClean="0">
                <a:ea typeface="ＭＳ Ｐゴシック" pitchFamily="34" charset="-128"/>
              </a:rPr>
              <a:t>There is a specific checklist which provides specific actions for schools, classrooms, specific staff, and stakeholders. This checklist aligns with the National Standards, research, and has grown from ideas in the field. </a:t>
            </a:r>
          </a:p>
          <a:p>
            <a:pPr eaLnBrk="1" hangingPunct="1"/>
            <a:r>
              <a:rPr lang="en-US" dirty="0" smtClean="0">
                <a:ea typeface="ＭＳ Ｐゴシック" pitchFamily="34" charset="-128"/>
              </a:rPr>
              <a:t>Ideas to Consider:  Discuss specific site tiers.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B6CC2E-8D8A-4275-B3E4-04A03CEAC98C}" type="slidenum">
              <a:rPr lang="en-US"/>
              <a:pPr fontAlgn="base">
                <a:spcBef>
                  <a:spcPct val="0"/>
                </a:spcBef>
                <a:spcAft>
                  <a:spcPct val="0"/>
                </a:spcAft>
              </a:pPr>
              <a:t>41</a:t>
            </a:fld>
            <a:endParaRPr lang="en-US"/>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46</a:t>
            </a:fld>
            <a:endParaRPr lang="en-US" dirty="0"/>
          </a:p>
        </p:txBody>
      </p:sp>
    </p:spTree>
    <p:extLst>
      <p:ext uri="{BB962C8B-B14F-4D97-AF65-F5344CB8AC3E}">
        <p14:creationId xmlns:p14="http://schemas.microsoft.com/office/powerpoint/2010/main" val="1406870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526940-3945-463B-B89A-2637AD8383CD}" type="slidenum">
              <a:rPr lang="en-US"/>
              <a:pPr fontAlgn="base">
                <a:spcBef>
                  <a:spcPct val="0"/>
                </a:spcBef>
                <a:spcAft>
                  <a:spcPct val="0"/>
                </a:spcAft>
              </a:pPr>
              <a:t>5</a:t>
            </a:fld>
            <a:endParaRPr lang="en-US"/>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a theoretical model for how school, family, and community interaction effects children’s learning.  It was developed by Dr. Joyce Epstein based decades of research from schools primarily located in Baltimore City.  You will see that three entities are represented: Family, School, and Community.  Community can include businesses, school alumni, neighbors, parents with children not yet at school age.  Each group does some things for students separately, and others together.  </a:t>
            </a:r>
          </a:p>
          <a:p>
            <a:pPr>
              <a:spcBef>
                <a:spcPct val="0"/>
              </a:spcBef>
            </a:pPr>
            <a:endParaRPr lang="en-US" smtClean="0"/>
          </a:p>
          <a:p>
            <a:pPr>
              <a:spcBef>
                <a:spcPct val="0"/>
              </a:spcBef>
            </a:pPr>
            <a:r>
              <a:rPr lang="en-US" b="1" smtClean="0"/>
              <a:t>What are some sole responsibilities for families?  Schools?  The Community?</a:t>
            </a:r>
          </a:p>
          <a:p>
            <a:pPr>
              <a:spcBef>
                <a:spcPct val="0"/>
              </a:spcBef>
            </a:pPr>
            <a:endParaRPr lang="en-US" b="1" smtClean="0"/>
          </a:p>
          <a:p>
            <a:pPr>
              <a:spcBef>
                <a:spcPct val="0"/>
              </a:spcBef>
            </a:pPr>
            <a:r>
              <a:rPr lang="en-US" smtClean="0"/>
              <a:t>Depending on the extend of collaboration, the spheres either move closer together or farther apart.  This model is </a:t>
            </a:r>
            <a:r>
              <a:rPr lang="en-US" u="sng" smtClean="0"/>
              <a:t>NOT</a:t>
            </a:r>
            <a:r>
              <a:rPr lang="en-US" smtClean="0"/>
              <a:t>  a Venn diagram.  It is a dynamic model that is different for every student and school and can change over time.  If the school’s beliefs and values differ greatly from those of the family, the circles will move away from each other.  Likewise, if families, schools, and the community unite for a shared goal/vision, the circles will move closer together.</a:t>
            </a:r>
          </a:p>
          <a:p>
            <a:pPr>
              <a:spcBef>
                <a:spcPct val="0"/>
              </a:spcBef>
            </a:pPr>
            <a:endParaRPr lang="en-US" smtClean="0"/>
          </a:p>
          <a:p>
            <a:pPr>
              <a:spcBef>
                <a:spcPct val="0"/>
              </a:spcBef>
            </a:pPr>
            <a:r>
              <a:rPr lang="en-US" b="1" smtClean="0"/>
              <a:t>Just think about the answer to this question, you don’t need to vocalize it, but if you were to draw the Overlapping Spheres of Influence Model for you school, families, and community, how do you think it would look?</a:t>
            </a:r>
            <a:r>
              <a:rPr lang="en-US" smtClean="0"/>
              <a:t>  Keep that question in mind as we move throughout the day.</a:t>
            </a:r>
            <a:endParaRPr 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6</a:t>
            </a:fld>
            <a:endParaRPr lang="en-US"/>
          </a:p>
        </p:txBody>
      </p:sp>
    </p:spTree>
    <p:extLst>
      <p:ext uri="{BB962C8B-B14F-4D97-AF65-F5344CB8AC3E}">
        <p14:creationId xmlns:p14="http://schemas.microsoft.com/office/powerpoint/2010/main" val="2296491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11/11/2014</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a:p>
        </p:txBody>
      </p:sp>
    </p:spTree>
    <p:extLst>
      <p:ext uri="{BB962C8B-B14F-4D97-AF65-F5344CB8AC3E}">
        <p14:creationId xmlns:p14="http://schemas.microsoft.com/office/powerpoint/2010/main" val="3967689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3789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50D3963A-20A2-4579-B4DF-DAD19E482993}" type="datetime1">
              <a:rPr lang="en-US">
                <a:ea typeface="ＭＳ Ｐゴシック" pitchFamily="-72" charset="-128"/>
                <a:cs typeface="ＭＳ Ｐゴシック" pitchFamily="-72" charset="-128"/>
              </a:rPr>
              <a:pPr fontAlgn="base">
                <a:spcBef>
                  <a:spcPct val="0"/>
                </a:spcBef>
                <a:spcAft>
                  <a:spcPct val="0"/>
                </a:spcAft>
              </a:pPr>
              <a:t>11/11/2014</a:t>
            </a:fld>
            <a:endParaRPr lang="en-US">
              <a:ea typeface="ＭＳ Ｐゴシック" pitchFamily="-72" charset="-128"/>
              <a:cs typeface="ＭＳ Ｐゴシック" pitchFamily="-72" charset="-128"/>
            </a:endParaRPr>
          </a:p>
        </p:txBody>
      </p:sp>
      <p:sp>
        <p:nvSpPr>
          <p:cNvPr id="3789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3789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483CDF-7F04-4997-8895-DD30F9B23685}" type="slidenum">
              <a:rPr lang="en-US">
                <a:ea typeface="ＭＳ Ｐゴシック" pitchFamily="-72" charset="-128"/>
                <a:cs typeface="ＭＳ Ｐゴシック" pitchFamily="-72" charset="-128"/>
              </a:rPr>
              <a:pPr fontAlgn="base">
                <a:spcBef>
                  <a:spcPct val="0"/>
                </a:spcBef>
                <a:spcAft>
                  <a:spcPct val="0"/>
                </a:spcAft>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ea typeface="+mn-ea"/>
                <a:cs typeface="+mn-cs"/>
              </a:rPr>
              <a:t>Key Discussion Points: </a:t>
            </a:r>
          </a:p>
          <a:p>
            <a:pPr>
              <a:defRPr/>
            </a:pPr>
            <a:endParaRPr lang="en-US" dirty="0">
              <a:ea typeface="+mn-ea"/>
              <a:cs typeface="+mn-cs"/>
            </a:endParaRPr>
          </a:p>
          <a:p>
            <a:pPr marL="171430" indent="-171430">
              <a:buFont typeface="Arial"/>
              <a:buChar char="•"/>
              <a:defRPr/>
            </a:pPr>
            <a:r>
              <a:rPr lang="en-US" dirty="0" smtClean="0">
                <a:ea typeface="+mn-ea"/>
                <a:cs typeface="+mn-cs"/>
              </a:rPr>
              <a:t>For each standard, please think about your site or situation. Think about classrooms and buildings. Think about every student, family, and staff member. What does it look like?</a:t>
            </a:r>
          </a:p>
          <a:p>
            <a:pPr marL="171430" indent="-171430">
              <a:buFont typeface="Arial"/>
              <a:buChar char="•"/>
              <a:defRPr/>
            </a:pPr>
            <a:r>
              <a:rPr lang="en-US" dirty="0" smtClean="0">
                <a:ea typeface="+mn-ea"/>
                <a:cs typeface="+mn-cs"/>
              </a:rPr>
              <a:t>What about students and families who are learning English?</a:t>
            </a:r>
          </a:p>
          <a:p>
            <a:pPr marL="171430" indent="-171430">
              <a:buFont typeface="Arial"/>
              <a:buChar char="•"/>
              <a:defRPr/>
            </a:pPr>
            <a:r>
              <a:rPr lang="en-US" dirty="0" smtClean="0">
                <a:ea typeface="+mn-ea"/>
                <a:cs typeface="+mn-cs"/>
              </a:rPr>
              <a:t>What about students and/or families who might experience behavioral challenges or mental illness? </a:t>
            </a:r>
            <a:endParaRPr lang="en-US" dirty="0">
              <a:ea typeface="+mn-ea"/>
              <a:cs typeface="+mn-cs"/>
            </a:endParaRPr>
          </a:p>
          <a:p>
            <a:pPr marL="171430" indent="-171430">
              <a:buFont typeface="Arial"/>
              <a:buChar char="•"/>
              <a:defRPr/>
            </a:pPr>
            <a:r>
              <a:rPr lang="en-US" dirty="0" smtClean="0">
                <a:ea typeface="+mn-ea"/>
                <a:cs typeface="+mn-cs"/>
              </a:rPr>
              <a:t>It is important to highlight the word “learning”. </a:t>
            </a:r>
          </a:p>
          <a:p>
            <a:pPr marL="171430" indent="-171430">
              <a:buFont typeface="Arial"/>
              <a:buChar char="•"/>
              <a:defRPr/>
            </a:pPr>
            <a:r>
              <a:rPr lang="en-US" dirty="0" smtClean="0">
                <a:ea typeface="+mn-ea"/>
                <a:cs typeface="+mn-cs"/>
              </a:rPr>
              <a:t>It is important to highlight the the word “inclusive”.  </a:t>
            </a:r>
          </a:p>
          <a:p>
            <a:pPr marL="171430" indent="-171430">
              <a:buFont typeface="Arial"/>
              <a:buChar char="•"/>
              <a:defRPr/>
            </a:pPr>
            <a:endParaRPr lang="en-US" dirty="0" smtClean="0">
              <a:ea typeface="+mn-ea"/>
              <a:cs typeface="+mn-cs"/>
            </a:endParaRPr>
          </a:p>
          <a:p>
            <a:pPr marL="171430" indent="-171430">
              <a:buFont typeface="Arial"/>
              <a:buChar char="•"/>
              <a:defRPr/>
            </a:pPr>
            <a:endParaRPr lang="en-US" dirty="0">
              <a:ea typeface="+mn-ea"/>
              <a:cs typeface="+mn-cs"/>
            </a:endParaRPr>
          </a:p>
        </p:txBody>
      </p:sp>
      <p:sp>
        <p:nvSpPr>
          <p:cNvPr id="3993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3994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0821F781-5230-49F6-A630-468A1EC9A555}" type="datetime1">
              <a:rPr lang="en-US">
                <a:ea typeface="ＭＳ Ｐゴシック" pitchFamily="-72" charset="-128"/>
                <a:cs typeface="ＭＳ Ｐゴシック" pitchFamily="-72" charset="-128"/>
              </a:rPr>
              <a:pPr fontAlgn="base">
                <a:spcBef>
                  <a:spcPct val="0"/>
                </a:spcBef>
                <a:spcAft>
                  <a:spcPct val="0"/>
                </a:spcAft>
              </a:pPr>
              <a:t>11/11/2014</a:t>
            </a:fld>
            <a:endParaRPr lang="en-US">
              <a:ea typeface="ＭＳ Ｐゴシック" pitchFamily="-72" charset="-128"/>
              <a:cs typeface="ＭＳ Ｐゴシック" pitchFamily="-72" charset="-128"/>
            </a:endParaRPr>
          </a:p>
        </p:txBody>
      </p:sp>
      <p:sp>
        <p:nvSpPr>
          <p:cNvPr id="3994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3994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73242D-7FC6-466A-8FFF-53D984BBDEAA}"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ea typeface="+mn-ea"/>
                <a:cs typeface="+mn-cs"/>
              </a:rPr>
              <a:t>Key Discussion Points: </a:t>
            </a:r>
          </a:p>
          <a:p>
            <a:pPr>
              <a:defRPr/>
            </a:pPr>
            <a:endParaRPr lang="en-US" dirty="0">
              <a:ea typeface="+mn-ea"/>
              <a:cs typeface="+mn-cs"/>
            </a:endParaRPr>
          </a:p>
          <a:p>
            <a:pPr marL="171430" indent="-171430">
              <a:buFont typeface="Arial"/>
              <a:buChar char="•"/>
              <a:defRPr/>
            </a:pPr>
            <a:r>
              <a:rPr lang="en-US" dirty="0" smtClean="0">
                <a:ea typeface="+mn-ea"/>
                <a:cs typeface="+mn-cs"/>
              </a:rPr>
              <a:t>The communication is about student “learning”. </a:t>
            </a:r>
          </a:p>
          <a:p>
            <a:pPr marL="171430" indent="-171430">
              <a:buFont typeface="Arial"/>
              <a:buChar char="•"/>
              <a:defRPr/>
            </a:pPr>
            <a:r>
              <a:rPr lang="en-US" dirty="0" smtClean="0">
                <a:ea typeface="+mn-ea"/>
                <a:cs typeface="+mn-cs"/>
              </a:rPr>
              <a:t>Key words are “regular”, “two-way”, and “meaningful”.</a:t>
            </a:r>
          </a:p>
          <a:p>
            <a:pPr marL="171430" indent="-171430">
              <a:buFont typeface="Arial"/>
              <a:buChar char="•"/>
              <a:defRPr/>
            </a:pPr>
            <a:r>
              <a:rPr lang="en-US" dirty="0" smtClean="0">
                <a:ea typeface="+mn-ea"/>
                <a:cs typeface="+mn-cs"/>
              </a:rPr>
              <a:t>Families have important information to share with schools – help us to do our jobs better in supporting student learning.</a:t>
            </a:r>
          </a:p>
          <a:p>
            <a:pPr marL="171430" indent="-171430">
              <a:buFont typeface="Arial"/>
              <a:buChar char="•"/>
              <a:defRPr/>
            </a:pPr>
            <a:r>
              <a:rPr lang="en-US" dirty="0" smtClean="0">
                <a:ea typeface="+mn-ea"/>
                <a:cs typeface="+mn-cs"/>
              </a:rPr>
              <a:t>This standard is of central importance in building relationships and trust. </a:t>
            </a:r>
          </a:p>
          <a:p>
            <a:pPr marL="171430" indent="-171430">
              <a:buFont typeface="Arial"/>
              <a:buChar char="•"/>
              <a:defRPr/>
            </a:pPr>
            <a:r>
              <a:rPr lang="en-US" dirty="0" smtClean="0">
                <a:ea typeface="+mn-ea"/>
                <a:cs typeface="+mn-cs"/>
              </a:rPr>
              <a:t>It sometimes takes time, as is a shift.</a:t>
            </a:r>
          </a:p>
          <a:p>
            <a:pPr marL="171430" indent="-171430">
              <a:buFont typeface="Arial"/>
              <a:buChar char="•"/>
              <a:defRPr/>
            </a:pPr>
            <a:r>
              <a:rPr lang="en-US" dirty="0" smtClean="0">
                <a:ea typeface="+mn-ea"/>
                <a:cs typeface="+mn-cs"/>
              </a:rPr>
              <a:t>It implies reaching out, following up, asking for feedback, and information.</a:t>
            </a:r>
          </a:p>
          <a:p>
            <a:pPr marL="171430" indent="-171430">
              <a:buFont typeface="Arial"/>
              <a:buChar char="•"/>
              <a:defRPr/>
            </a:pPr>
            <a:r>
              <a:rPr lang="en-US" dirty="0" smtClean="0">
                <a:ea typeface="+mn-ea"/>
                <a:cs typeface="+mn-cs"/>
              </a:rPr>
              <a:t>This is how cultures are shared between home and school.</a:t>
            </a:r>
          </a:p>
          <a:p>
            <a:pPr>
              <a:defRPr/>
            </a:pPr>
            <a:endParaRPr lang="en-US" dirty="0" smtClean="0">
              <a:ea typeface="+mn-ea"/>
              <a:cs typeface="+mn-cs"/>
            </a:endParaRPr>
          </a:p>
          <a:p>
            <a:pPr marL="171430" indent="-171430">
              <a:buFont typeface="Arial"/>
              <a:buChar char="•"/>
              <a:defRPr/>
            </a:pPr>
            <a:endParaRPr lang="en-US" dirty="0" smtClean="0">
              <a:ea typeface="+mn-ea"/>
              <a:cs typeface="+mn-cs"/>
            </a:endParaRPr>
          </a:p>
          <a:p>
            <a:pPr>
              <a:defRPr/>
            </a:pPr>
            <a:endParaRPr lang="en-US" dirty="0">
              <a:ea typeface="+mn-ea"/>
              <a:cs typeface="+mn-cs"/>
            </a:endParaRPr>
          </a:p>
        </p:txBody>
      </p:sp>
      <p:sp>
        <p:nvSpPr>
          <p:cNvPr id="4198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4198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6F6B366-31CB-4BBE-9F22-89DD7B93F34F}" type="datetime1">
              <a:rPr lang="en-US">
                <a:ea typeface="ＭＳ Ｐゴシック" pitchFamily="-72" charset="-128"/>
                <a:cs typeface="ＭＳ Ｐゴシック" pitchFamily="-72" charset="-128"/>
              </a:rPr>
              <a:pPr fontAlgn="base">
                <a:spcBef>
                  <a:spcPct val="0"/>
                </a:spcBef>
                <a:spcAft>
                  <a:spcPct val="0"/>
                </a:spcAft>
              </a:pPr>
              <a:t>11/11/2014</a:t>
            </a:fld>
            <a:endParaRPr lang="en-US">
              <a:ea typeface="ＭＳ Ｐゴシック" pitchFamily="-72" charset="-128"/>
              <a:cs typeface="ＭＳ Ｐゴシック" pitchFamily="-72" charset="-128"/>
            </a:endParaRPr>
          </a:p>
        </p:txBody>
      </p:sp>
      <p:sp>
        <p:nvSpPr>
          <p:cNvPr id="4198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4199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CDC3FB-FD35-464E-BA9E-1B5E360FD762}" type="slidenum">
              <a:rPr lang="en-US">
                <a:ea typeface="ＭＳ Ｐゴシック" pitchFamily="-72" charset="-128"/>
                <a:cs typeface="ＭＳ Ｐゴシック" pitchFamily="-72" charset="-128"/>
              </a:rPr>
              <a:pPr fontAlgn="base">
                <a:spcBef>
                  <a:spcPct val="0"/>
                </a:spcBef>
                <a:spcAft>
                  <a:spcPct val="0"/>
                </a:spcAft>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ea typeface="+mn-ea"/>
                <a:cs typeface="+mn-cs"/>
              </a:rPr>
              <a:t>Key Discussion Points:</a:t>
            </a:r>
          </a:p>
          <a:p>
            <a:pPr>
              <a:defRPr/>
            </a:pPr>
            <a:endParaRPr lang="en-US" dirty="0">
              <a:ea typeface="+mn-ea"/>
              <a:cs typeface="+mn-cs"/>
            </a:endParaRPr>
          </a:p>
          <a:p>
            <a:pPr marL="171430" indent="-171430">
              <a:buFont typeface="Arial"/>
              <a:buChar char="•"/>
              <a:defRPr/>
            </a:pPr>
            <a:r>
              <a:rPr lang="en-US" dirty="0" smtClean="0">
                <a:ea typeface="+mn-ea"/>
                <a:cs typeface="+mn-cs"/>
              </a:rPr>
              <a:t>It is important that learning be coordinated between home and school.</a:t>
            </a:r>
          </a:p>
          <a:p>
            <a:pPr marL="171430" indent="-171430">
              <a:buFont typeface="Arial"/>
              <a:buChar char="•"/>
              <a:defRPr/>
            </a:pPr>
            <a:r>
              <a:rPr lang="en-US" dirty="0" smtClean="0">
                <a:ea typeface="+mn-ea"/>
                <a:cs typeface="+mn-cs"/>
              </a:rPr>
              <a:t>Families, school staff, and community members are all adult learners as well – and this is new for many.</a:t>
            </a:r>
          </a:p>
          <a:p>
            <a:pPr marL="171430" indent="-171430">
              <a:buFont typeface="Arial"/>
              <a:buChar char="•"/>
              <a:defRPr/>
            </a:pPr>
            <a:r>
              <a:rPr lang="en-US" dirty="0" smtClean="0">
                <a:ea typeface="+mn-ea"/>
                <a:cs typeface="+mn-cs"/>
              </a:rPr>
              <a:t>It is important to provide support for all learners.</a:t>
            </a:r>
          </a:p>
          <a:p>
            <a:pPr marL="171430" indent="-171430">
              <a:buFont typeface="Arial"/>
              <a:buChar char="•"/>
              <a:defRPr/>
            </a:pPr>
            <a:r>
              <a:rPr lang="en-US" dirty="0" smtClean="0">
                <a:ea typeface="+mn-ea"/>
                <a:cs typeface="+mn-cs"/>
              </a:rPr>
              <a:t>Families benefit from knowing their role and what can work in supporting their child. </a:t>
            </a:r>
          </a:p>
          <a:p>
            <a:pPr marL="171430" indent="-171430">
              <a:buFont typeface="Arial"/>
              <a:buChar char="•"/>
              <a:defRPr/>
            </a:pPr>
            <a:r>
              <a:rPr lang="en-US" dirty="0" smtClean="0">
                <a:ea typeface="+mn-ea"/>
                <a:cs typeface="+mn-cs"/>
              </a:rPr>
              <a:t>Families need to know how important they are in their child’s education.</a:t>
            </a:r>
          </a:p>
          <a:p>
            <a:pPr marL="171430" indent="-171430">
              <a:buFont typeface="Arial"/>
              <a:buChar char="•"/>
              <a:defRPr/>
            </a:pPr>
            <a:r>
              <a:rPr lang="en-US" dirty="0" smtClean="0">
                <a:ea typeface="+mn-ea"/>
                <a:cs typeface="+mn-cs"/>
              </a:rPr>
              <a:t>Asking families what they need to support learning and following up – sends the message that there is a team supporting their student and they are members. </a:t>
            </a:r>
          </a:p>
          <a:p>
            <a:pPr marL="171430" indent="-171430">
              <a:buFont typeface="Arial"/>
              <a:buChar char="•"/>
              <a:defRPr/>
            </a:pPr>
            <a:r>
              <a:rPr lang="en-US" dirty="0" smtClean="0">
                <a:ea typeface="+mn-ea"/>
                <a:cs typeface="+mn-cs"/>
              </a:rPr>
              <a:t>The focus of all family-school partnering is always “student success”; it alleviates defensiveness and allows for discussions about learning.</a:t>
            </a:r>
          </a:p>
          <a:p>
            <a:pPr marL="171430" indent="-171430">
              <a:buFont typeface="Arial"/>
              <a:buChar char="•"/>
              <a:defRPr/>
            </a:pPr>
            <a:r>
              <a:rPr lang="en-US" dirty="0" smtClean="0">
                <a:ea typeface="+mn-ea"/>
                <a:cs typeface="+mn-cs"/>
              </a:rPr>
              <a:t>Extended families can participate as well – the key is “families” .</a:t>
            </a:r>
          </a:p>
          <a:p>
            <a:pPr>
              <a:defRPr/>
            </a:pPr>
            <a:endParaRPr lang="en-US" dirty="0">
              <a:ea typeface="+mn-ea"/>
              <a:cs typeface="+mn-cs"/>
            </a:endParaRPr>
          </a:p>
        </p:txBody>
      </p:sp>
      <p:sp>
        <p:nvSpPr>
          <p:cNvPr id="440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440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8A3A5AC9-A580-425A-8134-E61CE493836C}" type="datetime1">
              <a:rPr lang="en-US">
                <a:ea typeface="ＭＳ Ｐゴシック" pitchFamily="-72" charset="-128"/>
                <a:cs typeface="ＭＳ Ｐゴシック" pitchFamily="-72" charset="-128"/>
              </a:rPr>
              <a:pPr fontAlgn="base">
                <a:spcBef>
                  <a:spcPct val="0"/>
                </a:spcBef>
                <a:spcAft>
                  <a:spcPct val="0"/>
                </a:spcAft>
              </a:pPr>
              <a:t>11/11/2014</a:t>
            </a:fld>
            <a:endParaRPr lang="en-US">
              <a:ea typeface="ＭＳ Ｐゴシック" pitchFamily="-72" charset="-128"/>
              <a:cs typeface="ＭＳ Ｐゴシック" pitchFamily="-72" charset="-128"/>
            </a:endParaRPr>
          </a:p>
        </p:txBody>
      </p:sp>
      <p:sp>
        <p:nvSpPr>
          <p:cNvPr id="4403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ea typeface="ＭＳ Ｐゴシック" pitchFamily="-72" charset="-128"/>
              <a:cs typeface="ＭＳ Ｐゴシック" pitchFamily="-72" charset="-128"/>
            </a:endParaRPr>
          </a:p>
        </p:txBody>
      </p:sp>
      <p:sp>
        <p:nvSpPr>
          <p:cNvPr id="4403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219D7B-86B1-426E-8410-4D49249B9E2D}" type="slidenum">
              <a:rPr lang="en-US">
                <a:ea typeface="ＭＳ Ｐゴシック" pitchFamily="-72" charset="-128"/>
                <a:cs typeface="ＭＳ Ｐゴシック" pitchFamily="-72" charset="-128"/>
              </a:rPr>
              <a:pPr fontAlgn="base">
                <a:spcBef>
                  <a:spcPct val="0"/>
                </a:spcBef>
                <a:spcAft>
                  <a:spcPct val="0"/>
                </a:spcAft>
              </a:pPr>
              <a:t>14</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Section Divider">
    <p:bg>
      <p:bgPr>
        <a:solidFill>
          <a:schemeClr val="accent5"/>
        </a:solidFill>
        <a:effectLst/>
      </p:bgPr>
    </p:bg>
    <p:spTree>
      <p:nvGrpSpPr>
        <p:cNvPr id="1" name=""/>
        <p:cNvGrpSpPr/>
        <p:nvPr/>
      </p:nvGrpSpPr>
      <p:grpSpPr>
        <a:xfrm>
          <a:off x="0" y="0"/>
          <a:ext cx="0" cy="0"/>
          <a:chOff x="0" y="0"/>
          <a:chExt cx="0" cy="0"/>
        </a:xfrm>
      </p:grpSpPr>
      <p:sp>
        <p:nvSpPr>
          <p:cNvPr id="6" name="Text Placeholder 2"/>
          <p:cNvSpPr>
            <a:spLocks noGrp="1"/>
          </p:cNvSpPr>
          <p:nvPr>
            <p:ph type="body" idx="1"/>
          </p:nvPr>
        </p:nvSpPr>
        <p:spPr>
          <a:xfrm>
            <a:off x="380999" y="3412607"/>
            <a:ext cx="8341851" cy="1281313"/>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Title 11"/>
          <p:cNvSpPr>
            <a:spLocks noGrp="1"/>
          </p:cNvSpPr>
          <p:nvPr>
            <p:ph type="title"/>
          </p:nvPr>
        </p:nvSpPr>
        <p:spPr>
          <a:xfrm>
            <a:off x="380999" y="1766687"/>
            <a:ext cx="8341851" cy="1645920"/>
          </a:xfrm>
        </p:spPr>
        <p:txBody>
          <a:bodyPr/>
          <a:lstStyle>
            <a:lvl1pPr algn="ctr">
              <a:defRPr sz="4200" spc="150" baseline="0">
                <a:solidFill>
                  <a:schemeClr val="bg1"/>
                </a:solidFill>
              </a:defRPr>
            </a:lvl1pPr>
          </a:lstStyle>
          <a:p>
            <a:r>
              <a:rPr lang="en-US" dirty="0" smtClean="0"/>
              <a:t>Click to edit Master title style</a:t>
            </a:r>
            <a:endParaRPr lang="en-US" dirty="0"/>
          </a:p>
        </p:txBody>
      </p:sp>
      <p:pic>
        <p:nvPicPr>
          <p:cNvPr id="9" name="Picture 8" descr="CDE LOGO TEST.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val="365993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72" r:id="rId10"/>
    <p:sldLayoutId id="2147483680" r:id="rId11"/>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2.xml"/><Relationship Id="rId1" Type="http://schemas.openxmlformats.org/officeDocument/2006/relationships/slideLayout" Target="../slideLayouts/slideLayout8.xml"/><Relationship Id="rId4" Type="http://schemas.openxmlformats.org/officeDocument/2006/relationships/image" Target="../media/image20.w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www.cde.state.co.us/uip/familyengagement" TargetMode="External"/><Relationship Id="rId2" Type="http://schemas.openxmlformats.org/officeDocument/2006/relationships/hyperlink" Target="http://www.cde.state.co.us/resourcesforparents" TargetMode="External"/><Relationship Id="rId1" Type="http://schemas.openxmlformats.org/officeDocument/2006/relationships/slideLayout" Target="../slideLayouts/slideLayout2.xml"/><Relationship Id="rId4" Type="http://schemas.openxmlformats.org/officeDocument/2006/relationships/hyperlink" Target="http://www.cde.state.co.us/sacpie" TargetMode="External"/></Relationships>
</file>

<file path=ppt/slides/_rels/slide44.xml.rels><?xml version="1.0" encoding="UTF-8" standalone="yes"?>
<Relationships xmlns="http://schemas.openxmlformats.org/package/2006/relationships"><Relationship Id="rId2" Type="http://schemas.openxmlformats.org/officeDocument/2006/relationships/hyperlink" Target="http://www.sedl.org/pubs/framework/"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mailto:Klein_j@cde.state.co.u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mailto:hutchins_d@cde.state.co.us"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notesSlide" Target="../notesSlides/notesSlide3.xml"/><Relationship Id="rId7" Type="http://schemas.openxmlformats.org/officeDocument/2006/relationships/image" Target="../media/image14.wmf"/><Relationship Id="rId12" Type="http://schemas.openxmlformats.org/officeDocument/2006/relationships/image" Target="../media/image16.wmf"/><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13.wmf"/><Relationship Id="rId10" Type="http://schemas.openxmlformats.org/officeDocument/2006/relationships/image" Target="../media/image15.w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type="body" idx="1"/>
          </p:nvPr>
        </p:nvSpPr>
        <p:spPr/>
        <p:txBody>
          <a:bodyPr/>
          <a:lstStyle/>
          <a:p>
            <a:endParaRPr lang="en-US" dirty="0" smtClean="0"/>
          </a:p>
          <a:p>
            <a:endParaRPr lang="en-US" dirty="0"/>
          </a:p>
        </p:txBody>
      </p:sp>
      <p:sp>
        <p:nvSpPr>
          <p:cNvPr id="2" name="Title 1"/>
          <p:cNvSpPr>
            <a:spLocks noGrp="1"/>
          </p:cNvSpPr>
          <p:nvPr>
            <p:ph type="title"/>
          </p:nvPr>
        </p:nvSpPr>
        <p:spPr>
          <a:xfrm>
            <a:off x="380999" y="3112330"/>
            <a:ext cx="8341851" cy="1645920"/>
          </a:xfrm>
        </p:spPr>
        <p:txBody>
          <a:bodyPr/>
          <a:lstStyle/>
          <a:p>
            <a:r>
              <a:rPr lang="en-US" dirty="0" smtClean="0"/>
              <a:t>Jefferson County</a:t>
            </a:r>
            <a:br>
              <a:rPr lang="en-US" dirty="0" smtClean="0"/>
            </a:br>
            <a:r>
              <a:rPr lang="en-US" dirty="0" smtClean="0"/>
              <a:t>Liaison Awareness Session</a:t>
            </a:r>
            <a:endParaRPr lang="en-US" dirty="0"/>
          </a:p>
        </p:txBody>
      </p:sp>
      <p:sp>
        <p:nvSpPr>
          <p:cNvPr id="3" name="Text Placeholder 2"/>
          <p:cNvSpPr>
            <a:spLocks noGrp="1"/>
          </p:cNvSpPr>
          <p:nvPr>
            <p:ph type="body" sz="quarter" idx="10"/>
          </p:nvPr>
        </p:nvSpPr>
        <p:spPr/>
        <p:txBody>
          <a:bodyPr/>
          <a:lstStyle/>
          <a:p>
            <a:r>
              <a:rPr lang="en-US" dirty="0" smtClean="0"/>
              <a:t>October 24, 2014</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1</a:t>
            </a:fld>
            <a:endParaRPr lang="en-US" dirty="0" smtClean="0"/>
          </a:p>
        </p:txBody>
      </p:sp>
    </p:spTree>
    <p:extLst>
      <p:ext uri="{BB962C8B-B14F-4D97-AF65-F5344CB8AC3E}">
        <p14:creationId xmlns:p14="http://schemas.microsoft.com/office/powerpoint/2010/main" val="2945129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bwMode="auto"/>
        <p:txBody>
          <a:bodyPr wrap="square" numCol="1" anchor="t" anchorCtr="0" compatLnSpc="1">
            <a:prstTxWarp prst="textNoShape">
              <a:avLst/>
            </a:prstTxWarp>
          </a:bodyPr>
          <a:lstStyle/>
          <a:p>
            <a:pPr marL="273050">
              <a:buFont typeface="Wingdings" pitchFamily="-72" charset="2"/>
              <a:buChar char="§"/>
            </a:pPr>
            <a:r>
              <a:rPr lang="en-US" sz="3600" dirty="0" smtClean="0">
                <a:solidFill>
                  <a:schemeClr val="tx1">
                    <a:lumMod val="75000"/>
                  </a:schemeClr>
                </a:solidFill>
              </a:rPr>
              <a:t>Framework</a:t>
            </a:r>
          </a:p>
          <a:p>
            <a:pPr marL="547688" lvl="1" indent="-182563">
              <a:buFont typeface="Wingdings" pitchFamily="-72" charset="2"/>
              <a:buChar char="§"/>
            </a:pPr>
            <a:r>
              <a:rPr lang="en-US" sz="3600" dirty="0" smtClean="0">
                <a:solidFill>
                  <a:schemeClr val="tx1">
                    <a:lumMod val="75000"/>
                  </a:schemeClr>
                </a:solidFill>
              </a:rPr>
              <a:t>Definitions</a:t>
            </a:r>
          </a:p>
          <a:p>
            <a:pPr marL="547688" lvl="1" indent="-182563">
              <a:buFont typeface="Wingdings" pitchFamily="-72" charset="2"/>
              <a:buChar char="§"/>
            </a:pPr>
            <a:r>
              <a:rPr lang="en-US" sz="3600" dirty="0" smtClean="0">
                <a:solidFill>
                  <a:schemeClr val="tx1">
                    <a:lumMod val="75000"/>
                  </a:schemeClr>
                </a:solidFill>
              </a:rPr>
              <a:t>Meeting the Challenges</a:t>
            </a:r>
          </a:p>
          <a:p>
            <a:pPr marL="547688" lvl="1" indent="-182563">
              <a:buFont typeface="Wingdings" pitchFamily="-72" charset="2"/>
              <a:buChar char="§"/>
            </a:pPr>
            <a:r>
              <a:rPr lang="en-US" sz="3600" dirty="0" smtClean="0">
                <a:solidFill>
                  <a:schemeClr val="tx1">
                    <a:lumMod val="75000"/>
                  </a:schemeClr>
                </a:solidFill>
              </a:rPr>
              <a:t>Reaching Results for Students</a:t>
            </a:r>
          </a:p>
          <a:p>
            <a:pPr marL="273050">
              <a:buFont typeface="Wingdings" pitchFamily="-72" charset="2"/>
              <a:buChar char="§"/>
            </a:pPr>
            <a:r>
              <a:rPr lang="en-US" sz="3600" dirty="0" smtClean="0">
                <a:solidFill>
                  <a:schemeClr val="tx1">
                    <a:lumMod val="75000"/>
                  </a:schemeClr>
                </a:solidFill>
              </a:rPr>
              <a:t>Action Team</a:t>
            </a:r>
          </a:p>
          <a:p>
            <a:pPr marL="273050">
              <a:buFont typeface="Wingdings" pitchFamily="-72" charset="2"/>
              <a:buChar char="§"/>
            </a:pPr>
            <a:r>
              <a:rPr lang="en-US" sz="3600" dirty="0" smtClean="0">
                <a:solidFill>
                  <a:schemeClr val="tx1">
                    <a:lumMod val="75000"/>
                  </a:schemeClr>
                </a:solidFill>
              </a:rPr>
              <a:t>Action Plan</a:t>
            </a:r>
          </a:p>
          <a:p>
            <a:pPr marL="273050">
              <a:buFont typeface="Wingdings" pitchFamily="-72" charset="2"/>
              <a:buChar char="§"/>
            </a:pPr>
            <a:r>
              <a:rPr lang="en-US" sz="3600" dirty="0" smtClean="0">
                <a:solidFill>
                  <a:schemeClr val="tx1">
                    <a:lumMod val="75000"/>
                  </a:schemeClr>
                </a:solidFill>
              </a:rPr>
              <a:t>Evaluation</a:t>
            </a:r>
          </a:p>
        </p:txBody>
      </p:sp>
      <p:sp>
        <p:nvSpPr>
          <p:cNvPr id="3" name="Title 2"/>
          <p:cNvSpPr>
            <a:spLocks noGrp="1"/>
          </p:cNvSpPr>
          <p:nvPr>
            <p:ph type="title"/>
          </p:nvPr>
        </p:nvSpPr>
        <p:spPr/>
        <p:txBody>
          <a:bodyPr rtlCol="0"/>
          <a:lstStyle/>
          <a:p>
            <a:pPr fontAlgn="auto">
              <a:spcAft>
                <a:spcPts val="0"/>
              </a:spcAft>
              <a:defRPr/>
            </a:pPr>
            <a:r>
              <a:rPr lang="en-US" dirty="0" smtClean="0">
                <a:ea typeface="+mj-ea"/>
              </a:rPr>
              <a:t>Comprehensive, Sustainable Structure Components</a:t>
            </a:r>
            <a:endParaRPr lang="en-US" dirty="0">
              <a:ea typeface="+mj-ea"/>
            </a:endParaRPr>
          </a:p>
        </p:txBody>
      </p:sp>
      <p:pic>
        <p:nvPicPr>
          <p:cNvPr id="22531" name="Picture 2" descr="C:\Users\hutchins_d\AppData\Local\Microsoft\Windows\Temporary Internet Files\Content.IE5\HDVTS6ZV\MC900334268[1].wmf"/>
          <p:cNvPicPr>
            <a:picLocks noChangeAspect="1" noChangeArrowheads="1"/>
          </p:cNvPicPr>
          <p:nvPr/>
        </p:nvPicPr>
        <p:blipFill>
          <a:blip r:embed="rId2"/>
          <a:srcRect/>
          <a:stretch>
            <a:fillRect/>
          </a:stretch>
        </p:blipFill>
        <p:spPr bwMode="auto">
          <a:xfrm>
            <a:off x="6643688" y="4000500"/>
            <a:ext cx="1816100" cy="1757363"/>
          </a:xfrm>
          <a:prstGeom prst="rect">
            <a:avLst/>
          </a:prstGeom>
          <a:noFill/>
          <a:ln w="9525">
            <a:noFill/>
            <a:miter lim="800000"/>
            <a:headEnd/>
            <a:tailEnd/>
          </a:ln>
        </p:spPr>
      </p:pic>
    </p:spTree>
    <p:extLst>
      <p:ext uri="{BB962C8B-B14F-4D97-AF65-F5344CB8AC3E}">
        <p14:creationId xmlns:p14="http://schemas.microsoft.com/office/powerpoint/2010/main" val="2730688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739900"/>
            <a:ext cx="8342313" cy="1646238"/>
          </a:xfrm>
        </p:spPr>
        <p:txBody>
          <a:bodyPr rtlCol="0"/>
          <a:lstStyle/>
          <a:p>
            <a:pPr fontAlgn="auto">
              <a:spcAft>
                <a:spcPts val="0"/>
              </a:spcAft>
              <a:defRPr/>
            </a:pPr>
            <a:r>
              <a:rPr lang="en-US" dirty="0" smtClean="0">
                <a:ea typeface="+mj-ea"/>
                <a:cs typeface="Palatino Linotype"/>
              </a:rPr>
              <a:t>National Standards for</a:t>
            </a:r>
            <a:br>
              <a:rPr lang="en-US" dirty="0" smtClean="0">
                <a:ea typeface="+mj-ea"/>
                <a:cs typeface="Palatino Linotype"/>
              </a:rPr>
            </a:br>
            <a:r>
              <a:rPr lang="en-US" dirty="0" smtClean="0">
                <a:cs typeface="Palatino Linotype"/>
              </a:rPr>
              <a:t>Family-School Partnerships</a:t>
            </a:r>
            <a:endParaRPr lang="en-US" dirty="0">
              <a:ea typeface="+mj-ea"/>
              <a:cs typeface="Palatino Linotype"/>
            </a:endParaRPr>
          </a:p>
        </p:txBody>
      </p:sp>
    </p:spTree>
    <p:extLst>
      <p:ext uri="{BB962C8B-B14F-4D97-AF65-F5344CB8AC3E}">
        <p14:creationId xmlns:p14="http://schemas.microsoft.com/office/powerpoint/2010/main" val="628744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pPr marL="45720" indent="0" algn="ctr" fontAlgn="auto">
              <a:spcAft>
                <a:spcPts val="0"/>
              </a:spcAft>
              <a:buFont typeface="Wingdings" charset="2"/>
              <a:buNone/>
              <a:defRPr/>
            </a:pPr>
            <a:r>
              <a:rPr lang="en-US" dirty="0">
                <a:solidFill>
                  <a:schemeClr val="tx1">
                    <a:lumMod val="75000"/>
                  </a:schemeClr>
                </a:solidFill>
                <a:ea typeface="+mn-ea"/>
                <a:cs typeface="+mn-cs"/>
              </a:rPr>
              <a:t>Families are active participants in the life of the school, and feel </a:t>
            </a:r>
            <a:r>
              <a:rPr lang="en-US" dirty="0" smtClean="0">
                <a:solidFill>
                  <a:schemeClr val="tx1">
                    <a:lumMod val="75000"/>
                  </a:schemeClr>
                </a:solidFill>
                <a:ea typeface="+mn-ea"/>
                <a:cs typeface="+mn-cs"/>
              </a:rPr>
              <a:t>welcomed, valued</a:t>
            </a:r>
            <a:r>
              <a:rPr lang="en-US" dirty="0">
                <a:solidFill>
                  <a:schemeClr val="tx1">
                    <a:lumMod val="75000"/>
                  </a:schemeClr>
                </a:solidFill>
                <a:ea typeface="+mn-ea"/>
                <a:cs typeface="+mn-cs"/>
              </a:rPr>
              <a:t>, and connected to each other, to school staff, and </a:t>
            </a:r>
            <a:r>
              <a:rPr lang="en-US" dirty="0" smtClean="0">
                <a:solidFill>
                  <a:schemeClr val="tx1">
                    <a:lumMod val="75000"/>
                  </a:schemeClr>
                </a:solidFill>
                <a:ea typeface="+mn-ea"/>
                <a:cs typeface="+mn-cs"/>
              </a:rPr>
              <a:t>to what students </a:t>
            </a:r>
            <a:r>
              <a:rPr lang="en-US" dirty="0">
                <a:solidFill>
                  <a:schemeClr val="tx1">
                    <a:lumMod val="75000"/>
                  </a:schemeClr>
                </a:solidFill>
                <a:ea typeface="+mn-ea"/>
                <a:cs typeface="+mn-cs"/>
              </a:rPr>
              <a:t>are learning and doing in class</a:t>
            </a:r>
            <a:r>
              <a:rPr lang="en-US" dirty="0" smtClean="0">
                <a:solidFill>
                  <a:schemeClr val="tx1">
                    <a:lumMod val="75000"/>
                  </a:schemeClr>
                </a:solidFill>
                <a:ea typeface="+mn-ea"/>
                <a:cs typeface="+mn-cs"/>
              </a:rPr>
              <a:t>.</a:t>
            </a:r>
          </a:p>
          <a:p>
            <a:pPr marL="45720" indent="0" algn="ctr" fontAlgn="auto">
              <a:spcAft>
                <a:spcPts val="0"/>
              </a:spcAft>
              <a:buFont typeface="Wingdings" charset="2"/>
              <a:buNone/>
              <a:defRPr/>
            </a:pPr>
            <a:endParaRPr lang="en-US" sz="800" dirty="0" smtClean="0">
              <a:solidFill>
                <a:schemeClr val="bg2">
                  <a:lumMod val="50000"/>
                </a:schemeClr>
              </a:solidFill>
              <a:ea typeface="+mn-ea"/>
              <a:cs typeface="+mn-cs"/>
            </a:endParaRPr>
          </a:p>
          <a:p>
            <a:pPr fontAlgn="auto">
              <a:spcAft>
                <a:spcPts val="0"/>
              </a:spcAft>
              <a:defRPr/>
            </a:pPr>
            <a:r>
              <a:rPr lang="en-US" dirty="0" smtClean="0">
                <a:solidFill>
                  <a:schemeClr val="accent1">
                    <a:lumMod val="75000"/>
                  </a:schemeClr>
                </a:solidFill>
                <a:ea typeface="+mn-ea"/>
                <a:cs typeface="+mn-cs"/>
              </a:rPr>
              <a:t>Create a welcome climate.</a:t>
            </a:r>
          </a:p>
          <a:p>
            <a:pPr marL="45720" indent="0" fontAlgn="auto">
              <a:spcAft>
                <a:spcPts val="0"/>
              </a:spcAft>
              <a:buFont typeface="Wingdings" charset="2"/>
              <a:buNone/>
              <a:defRPr/>
            </a:pPr>
            <a:endParaRPr lang="en-US" sz="800" dirty="0" smtClean="0">
              <a:solidFill>
                <a:schemeClr val="accent1">
                  <a:lumMod val="75000"/>
                </a:schemeClr>
              </a:solidFill>
              <a:ea typeface="+mn-ea"/>
              <a:cs typeface="+mn-cs"/>
            </a:endParaRPr>
          </a:p>
          <a:p>
            <a:pPr fontAlgn="auto">
              <a:spcAft>
                <a:spcPts val="0"/>
              </a:spcAft>
              <a:defRPr/>
            </a:pPr>
            <a:r>
              <a:rPr lang="en-US" dirty="0" smtClean="0">
                <a:solidFill>
                  <a:schemeClr val="accent1">
                    <a:lumMod val="75000"/>
                  </a:schemeClr>
                </a:solidFill>
                <a:ea typeface="+mn-ea"/>
                <a:cs typeface="+mn-cs"/>
              </a:rPr>
              <a:t>Build a respectful, inclusive school community.</a:t>
            </a:r>
          </a:p>
          <a:p>
            <a:pPr fontAlgn="auto">
              <a:spcAft>
                <a:spcPts val="0"/>
              </a:spcAft>
              <a:defRPr/>
            </a:pPr>
            <a:endParaRPr lang="en-US" b="0" dirty="0">
              <a:solidFill>
                <a:schemeClr val="accent6">
                  <a:lumMod val="50000"/>
                </a:schemeClr>
              </a:solidFill>
              <a:ea typeface="+mn-ea"/>
              <a:cs typeface="+mn-cs"/>
            </a:endParaRPr>
          </a:p>
          <a:p>
            <a:pPr marL="45720" indent="0" fontAlgn="auto">
              <a:spcAft>
                <a:spcPts val="0"/>
              </a:spcAft>
              <a:buFont typeface="Wingdings" charset="2"/>
              <a:buNone/>
              <a:defRPr/>
            </a:pPr>
            <a:endParaRPr lang="en-US" b="0" dirty="0" smtClean="0">
              <a:solidFill>
                <a:schemeClr val="accent6">
                  <a:lumMod val="50000"/>
                </a:schemeClr>
              </a:solidFill>
              <a:ea typeface="+mn-ea"/>
              <a:cs typeface="+mn-cs"/>
            </a:endParaRPr>
          </a:p>
          <a:p>
            <a:pPr marL="45720" indent="0" fontAlgn="auto">
              <a:spcAft>
                <a:spcPts val="0"/>
              </a:spcAft>
              <a:buFont typeface="Wingdings" charset="2"/>
              <a:buNone/>
              <a:defRPr/>
            </a:pPr>
            <a:endParaRPr lang="en-US" b="0" dirty="0" smtClean="0">
              <a:solidFill>
                <a:schemeClr val="accent6">
                  <a:lumMod val="50000"/>
                </a:schemeClr>
              </a:solidFill>
              <a:ea typeface="+mn-ea"/>
              <a:cs typeface="+mn-cs"/>
            </a:endParaRPr>
          </a:p>
          <a:p>
            <a:pPr marL="45720" indent="0" fontAlgn="auto">
              <a:spcAft>
                <a:spcPts val="0"/>
              </a:spcAft>
              <a:buFont typeface="Wingdings" charset="2"/>
              <a:buNone/>
              <a:defRPr/>
            </a:pPr>
            <a:r>
              <a:rPr lang="en-US" dirty="0" smtClean="0">
                <a:solidFill>
                  <a:schemeClr val="tx1">
                    <a:lumMod val="75000"/>
                  </a:schemeClr>
                </a:solidFill>
                <a:ea typeface="+mn-ea"/>
                <a:cs typeface="+mn-cs"/>
              </a:rPr>
              <a:t>Create </a:t>
            </a:r>
            <a:r>
              <a:rPr lang="en-US" dirty="0">
                <a:solidFill>
                  <a:schemeClr val="tx1">
                    <a:lumMod val="75000"/>
                  </a:schemeClr>
                </a:solidFill>
                <a:ea typeface="+mn-ea"/>
                <a:cs typeface="+mn-cs"/>
              </a:rPr>
              <a:t>opportunities for families, staff, and administrators to develop personal relationships.</a:t>
            </a:r>
          </a:p>
          <a:p>
            <a:pPr fontAlgn="auto">
              <a:spcAft>
                <a:spcPts val="0"/>
              </a:spcAft>
              <a:defRPr/>
            </a:pPr>
            <a:endParaRPr lang="en-US" b="0" dirty="0">
              <a:solidFill>
                <a:schemeClr val="accent6">
                  <a:lumMod val="50000"/>
                </a:schemeClr>
              </a:solidFill>
              <a:ea typeface="+mn-ea"/>
              <a:cs typeface="+mn-cs"/>
            </a:endParaRPr>
          </a:p>
        </p:txBody>
      </p:sp>
      <p:sp>
        <p:nvSpPr>
          <p:cNvPr id="10" name="Title 9"/>
          <p:cNvSpPr>
            <a:spLocks noGrp="1"/>
          </p:cNvSpPr>
          <p:nvPr>
            <p:ph type="title"/>
          </p:nvPr>
        </p:nvSpPr>
        <p:spPr/>
        <p:txBody>
          <a:bodyPr rtlCol="0"/>
          <a:lstStyle/>
          <a:p>
            <a:pPr fontAlgn="auto">
              <a:spcAft>
                <a:spcPts val="0"/>
              </a:spcAft>
              <a:defRPr/>
            </a:pPr>
            <a:r>
              <a:rPr lang="en-US" dirty="0" smtClean="0">
                <a:ea typeface="+mj-ea"/>
              </a:rPr>
              <a:t>Welcoming All Families into the School Community</a:t>
            </a:r>
            <a:endParaRPr lang="en-US" dirty="0">
              <a:ea typeface="+mj-ea"/>
            </a:endParaRPr>
          </a:p>
        </p:txBody>
      </p:sp>
      <p:sp>
        <p:nvSpPr>
          <p:cNvPr id="38915" name="Text Box 5"/>
          <p:cNvSpPr txBox="1">
            <a:spLocks noChangeArrowheads="1"/>
          </p:cNvSpPr>
          <p:nvPr/>
        </p:nvSpPr>
        <p:spPr bwMode="auto">
          <a:xfrm>
            <a:off x="0" y="6535738"/>
            <a:ext cx="9144000" cy="207962"/>
          </a:xfrm>
          <a:prstGeom prst="rect">
            <a:avLst/>
          </a:prstGeom>
          <a:noFill/>
          <a:ln w="12700">
            <a:noFill/>
            <a:miter lim="800000"/>
            <a:headEnd type="none" w="sm" len="sm"/>
            <a:tailEnd type="none" w="sm" len="sm"/>
          </a:ln>
        </p:spPr>
        <p:txBody>
          <a:bodyPr lIns="86493" tIns="43247" rIns="86493" bIns="43247">
            <a:prstTxWarp prst="textNoShape">
              <a:avLst/>
            </a:prstTxWarp>
            <a:spAutoFit/>
          </a:bodyPr>
          <a:lstStyle/>
          <a:p>
            <a:pPr defTabSz="865188" eaLnBrk="0" hangingPunct="0">
              <a:spcBef>
                <a:spcPct val="50000"/>
              </a:spcBef>
            </a:pPr>
            <a:r>
              <a:rPr lang="en-US" sz="800">
                <a:latin typeface="Arial Narrow" pitchFamily="-72" charset="0"/>
              </a:rPr>
              <a:t>PTA (2009). </a:t>
            </a:r>
            <a:r>
              <a:rPr lang="en-US" sz="800" i="1">
                <a:latin typeface="Arial Narrow" pitchFamily="-72" charset="0"/>
              </a:rPr>
              <a:t>PTA National Standards for Family-School Partnerships: An Implementation Guide.</a:t>
            </a:r>
            <a:endParaRPr lang="en-US" sz="800">
              <a:latin typeface="Arial Narrow" pitchFamily="-72" charset="0"/>
            </a:endParaRPr>
          </a:p>
        </p:txBody>
      </p:sp>
      <p:sp>
        <p:nvSpPr>
          <p:cNvPr id="3" name="TextBox 2"/>
          <p:cNvSpPr txBox="1"/>
          <p:nvPr/>
        </p:nvSpPr>
        <p:spPr>
          <a:xfrm rot="21120607">
            <a:off x="398463" y="4652963"/>
            <a:ext cx="3092450" cy="519112"/>
          </a:xfrm>
          <a:prstGeom prst="rect">
            <a:avLst/>
          </a:prstGeom>
          <a:noFill/>
        </p:spPr>
        <p:txBody>
          <a:bodyPr>
            <a:spAutoFit/>
          </a:bodyPr>
          <a:lstStyle/>
          <a:p>
            <a:pPr fontAlgn="auto">
              <a:spcBef>
                <a:spcPts val="0"/>
              </a:spcBef>
              <a:spcAft>
                <a:spcPts val="0"/>
              </a:spcAft>
              <a:defRPr/>
            </a:pPr>
            <a:r>
              <a:rPr lang="en-US" sz="2800" b="1" dirty="0">
                <a:solidFill>
                  <a:schemeClr val="accent4">
                    <a:lumMod val="75000"/>
                  </a:schemeClr>
                </a:solidFill>
                <a:latin typeface="+mn-lt"/>
                <a:ea typeface="+mn-ea"/>
                <a:cs typeface="+mn-cs"/>
              </a:rPr>
              <a:t>Meet the Challenge</a:t>
            </a:r>
          </a:p>
        </p:txBody>
      </p:sp>
    </p:spTree>
    <p:extLst>
      <p:ext uri="{BB962C8B-B14F-4D97-AF65-F5344CB8AC3E}">
        <p14:creationId xmlns:p14="http://schemas.microsoft.com/office/powerpoint/2010/main" val="2100769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pPr marL="45720" indent="0" algn="ctr" fontAlgn="auto">
              <a:spcAft>
                <a:spcPts val="0"/>
              </a:spcAft>
              <a:buFont typeface="Wingdings" charset="2"/>
              <a:buNone/>
              <a:defRPr/>
            </a:pPr>
            <a:r>
              <a:rPr lang="en-US" dirty="0">
                <a:solidFill>
                  <a:schemeClr val="tx1">
                    <a:lumMod val="75000"/>
                  </a:schemeClr>
                </a:solidFill>
                <a:ea typeface="+mn-ea"/>
                <a:cs typeface="+mn-cs"/>
              </a:rPr>
              <a:t>Families and school staff engage in regular, </a:t>
            </a:r>
            <a:r>
              <a:rPr lang="en-US" dirty="0" smtClean="0">
                <a:solidFill>
                  <a:schemeClr val="tx1">
                    <a:lumMod val="75000"/>
                  </a:schemeClr>
                </a:solidFill>
                <a:ea typeface="+mn-ea"/>
                <a:cs typeface="+mn-cs"/>
              </a:rPr>
              <a:t>two-way, meaningful </a:t>
            </a:r>
            <a:r>
              <a:rPr lang="en-US" dirty="0">
                <a:solidFill>
                  <a:schemeClr val="tx1">
                    <a:lumMod val="75000"/>
                  </a:schemeClr>
                </a:solidFill>
                <a:ea typeface="+mn-ea"/>
                <a:cs typeface="+mn-cs"/>
              </a:rPr>
              <a:t>communication about student learning</a:t>
            </a:r>
            <a:r>
              <a:rPr lang="en-US" dirty="0" smtClean="0">
                <a:solidFill>
                  <a:schemeClr val="tx1">
                    <a:lumMod val="75000"/>
                  </a:schemeClr>
                </a:solidFill>
                <a:ea typeface="+mn-ea"/>
                <a:cs typeface="+mn-cs"/>
              </a:rPr>
              <a:t>.</a:t>
            </a:r>
          </a:p>
          <a:p>
            <a:pPr marL="45720" indent="0" algn="ctr" fontAlgn="auto">
              <a:spcAft>
                <a:spcPts val="0"/>
              </a:spcAft>
              <a:buFont typeface="Wingdings" charset="2"/>
              <a:buNone/>
              <a:defRPr/>
            </a:pPr>
            <a:endParaRPr lang="en-US" sz="800" b="0" dirty="0" smtClean="0">
              <a:solidFill>
                <a:srgbClr val="197A9B"/>
              </a:solidFill>
              <a:ea typeface="+mn-ea"/>
              <a:cs typeface="+mn-cs"/>
            </a:endParaRPr>
          </a:p>
          <a:p>
            <a:pPr fontAlgn="auto">
              <a:spcAft>
                <a:spcPts val="0"/>
              </a:spcAft>
              <a:defRPr/>
            </a:pPr>
            <a:r>
              <a:rPr lang="en-US" dirty="0" smtClean="0">
                <a:solidFill>
                  <a:schemeClr val="accent1">
                    <a:lumMod val="75000"/>
                  </a:schemeClr>
                </a:solidFill>
                <a:ea typeface="+mn-ea"/>
                <a:cs typeface="+mn-cs"/>
              </a:rPr>
              <a:t>Share information between school and families.</a:t>
            </a:r>
          </a:p>
          <a:p>
            <a:pPr marL="45720" indent="0" fontAlgn="auto">
              <a:spcAft>
                <a:spcPts val="0"/>
              </a:spcAft>
              <a:buFont typeface="Wingdings" charset="2"/>
              <a:buNone/>
              <a:defRPr/>
            </a:pPr>
            <a:endParaRPr lang="en-US" sz="800" dirty="0" smtClean="0">
              <a:solidFill>
                <a:schemeClr val="accent1">
                  <a:lumMod val="75000"/>
                </a:schemeClr>
              </a:solidFill>
              <a:ea typeface="+mn-ea"/>
              <a:cs typeface="+mn-cs"/>
            </a:endParaRPr>
          </a:p>
          <a:p>
            <a:pPr fontAlgn="auto">
              <a:spcAft>
                <a:spcPts val="0"/>
              </a:spcAft>
              <a:defRPr/>
            </a:pPr>
            <a:r>
              <a:rPr lang="en-US" dirty="0" smtClean="0">
                <a:solidFill>
                  <a:schemeClr val="accent1">
                    <a:lumMod val="75000"/>
                  </a:schemeClr>
                </a:solidFill>
                <a:ea typeface="+mn-ea"/>
                <a:cs typeface="+mn-cs"/>
              </a:rPr>
              <a:t>Communication should be two-way and on-going.</a:t>
            </a:r>
          </a:p>
          <a:p>
            <a:pPr fontAlgn="auto">
              <a:spcAft>
                <a:spcPts val="0"/>
              </a:spcAft>
              <a:defRPr/>
            </a:pPr>
            <a:endParaRPr lang="en-US" b="0" dirty="0">
              <a:solidFill>
                <a:schemeClr val="accent6">
                  <a:lumMod val="50000"/>
                </a:schemeClr>
              </a:solidFill>
              <a:ea typeface="+mn-ea"/>
              <a:cs typeface="+mn-cs"/>
            </a:endParaRPr>
          </a:p>
          <a:p>
            <a:pPr fontAlgn="auto">
              <a:spcAft>
                <a:spcPts val="0"/>
              </a:spcAft>
              <a:defRPr/>
            </a:pPr>
            <a:endParaRPr lang="en-US" b="0" dirty="0" smtClean="0">
              <a:solidFill>
                <a:schemeClr val="accent6">
                  <a:lumMod val="50000"/>
                </a:schemeClr>
              </a:solidFill>
              <a:ea typeface="+mn-ea"/>
              <a:cs typeface="+mn-cs"/>
            </a:endParaRPr>
          </a:p>
          <a:p>
            <a:pPr fontAlgn="auto">
              <a:spcAft>
                <a:spcPts val="0"/>
              </a:spcAft>
              <a:defRPr/>
            </a:pPr>
            <a:endParaRPr lang="en-US" b="0" dirty="0">
              <a:solidFill>
                <a:schemeClr val="accent6">
                  <a:lumMod val="50000"/>
                </a:schemeClr>
              </a:solidFill>
              <a:ea typeface="+mn-ea"/>
              <a:cs typeface="+mn-cs"/>
            </a:endParaRPr>
          </a:p>
          <a:p>
            <a:pPr fontAlgn="auto">
              <a:spcAft>
                <a:spcPts val="0"/>
              </a:spcAft>
              <a:defRPr/>
            </a:pPr>
            <a:endParaRPr lang="en-US" b="0" dirty="0" smtClean="0">
              <a:solidFill>
                <a:schemeClr val="accent6">
                  <a:lumMod val="50000"/>
                </a:schemeClr>
              </a:solidFill>
              <a:ea typeface="+mn-ea"/>
              <a:cs typeface="+mn-cs"/>
            </a:endParaRPr>
          </a:p>
          <a:p>
            <a:pPr marL="45720" indent="0" fontAlgn="auto">
              <a:spcAft>
                <a:spcPts val="0"/>
              </a:spcAft>
              <a:buFont typeface="Wingdings" charset="2"/>
              <a:buNone/>
              <a:defRPr/>
            </a:pPr>
            <a:r>
              <a:rPr lang="en-US" dirty="0">
                <a:solidFill>
                  <a:schemeClr val="tx1">
                    <a:lumMod val="75000"/>
                  </a:schemeClr>
                </a:solidFill>
                <a:ea typeface="+mn-ea"/>
                <a:cs typeface="+mn-cs"/>
              </a:rPr>
              <a:t>Provide information in a language and format that is easy for families to understand and access.</a:t>
            </a:r>
          </a:p>
          <a:p>
            <a:pPr marL="45720" indent="0" fontAlgn="auto">
              <a:spcAft>
                <a:spcPts val="0"/>
              </a:spcAft>
              <a:buFont typeface="Wingdings" charset="2"/>
              <a:buNone/>
              <a:defRPr/>
            </a:pPr>
            <a:endParaRPr lang="en-US" b="0" dirty="0">
              <a:solidFill>
                <a:schemeClr val="tx1">
                  <a:lumMod val="75000"/>
                </a:schemeClr>
              </a:solidFill>
              <a:ea typeface="+mn-ea"/>
              <a:cs typeface="+mn-cs"/>
            </a:endParaRPr>
          </a:p>
        </p:txBody>
      </p:sp>
      <p:sp>
        <p:nvSpPr>
          <p:cNvPr id="10" name="Title 9"/>
          <p:cNvSpPr>
            <a:spLocks noGrp="1"/>
          </p:cNvSpPr>
          <p:nvPr>
            <p:ph type="title"/>
          </p:nvPr>
        </p:nvSpPr>
        <p:spPr/>
        <p:txBody>
          <a:bodyPr rtlCol="0"/>
          <a:lstStyle/>
          <a:p>
            <a:pPr fontAlgn="auto">
              <a:spcAft>
                <a:spcPts val="0"/>
              </a:spcAft>
              <a:defRPr/>
            </a:pPr>
            <a:r>
              <a:rPr lang="en-US" dirty="0" smtClean="0">
                <a:ea typeface="+mj-ea"/>
              </a:rPr>
              <a:t>Communicating Effectively</a:t>
            </a:r>
            <a:endParaRPr lang="en-US" dirty="0">
              <a:ea typeface="+mj-ea"/>
            </a:endParaRPr>
          </a:p>
        </p:txBody>
      </p:sp>
      <p:sp>
        <p:nvSpPr>
          <p:cNvPr id="40963" name="Text Box 5"/>
          <p:cNvSpPr txBox="1">
            <a:spLocks noChangeArrowheads="1"/>
          </p:cNvSpPr>
          <p:nvPr/>
        </p:nvSpPr>
        <p:spPr bwMode="auto">
          <a:xfrm>
            <a:off x="0" y="6535738"/>
            <a:ext cx="9144000" cy="207962"/>
          </a:xfrm>
          <a:prstGeom prst="rect">
            <a:avLst/>
          </a:prstGeom>
          <a:noFill/>
          <a:ln w="12700">
            <a:noFill/>
            <a:miter lim="800000"/>
            <a:headEnd type="none" w="sm" len="sm"/>
            <a:tailEnd type="none" w="sm" len="sm"/>
          </a:ln>
        </p:spPr>
        <p:txBody>
          <a:bodyPr lIns="86493" tIns="43247" rIns="86493" bIns="43247">
            <a:prstTxWarp prst="textNoShape">
              <a:avLst/>
            </a:prstTxWarp>
            <a:spAutoFit/>
          </a:bodyPr>
          <a:lstStyle/>
          <a:p>
            <a:pPr defTabSz="865188" eaLnBrk="0" hangingPunct="0">
              <a:spcBef>
                <a:spcPct val="50000"/>
              </a:spcBef>
            </a:pPr>
            <a:r>
              <a:rPr lang="en-US" sz="800">
                <a:latin typeface="Arial Narrow" pitchFamily="-72" charset="0"/>
              </a:rPr>
              <a:t>PTA (2009). </a:t>
            </a:r>
            <a:r>
              <a:rPr lang="en-US" sz="800" i="1">
                <a:latin typeface="Arial Narrow" pitchFamily="-72" charset="0"/>
              </a:rPr>
              <a:t>PTA National Standards for Family-School Partnerships: An Implementation Guide.</a:t>
            </a:r>
            <a:endParaRPr lang="en-US" sz="800">
              <a:latin typeface="Arial Narrow" pitchFamily="-72" charset="0"/>
            </a:endParaRPr>
          </a:p>
        </p:txBody>
      </p:sp>
      <p:sp>
        <p:nvSpPr>
          <p:cNvPr id="6" name="TextBox 5"/>
          <p:cNvSpPr txBox="1"/>
          <p:nvPr/>
        </p:nvSpPr>
        <p:spPr>
          <a:xfrm rot="21120607">
            <a:off x="398463" y="4652963"/>
            <a:ext cx="3092450" cy="519112"/>
          </a:xfrm>
          <a:prstGeom prst="rect">
            <a:avLst/>
          </a:prstGeom>
          <a:noFill/>
        </p:spPr>
        <p:txBody>
          <a:bodyPr>
            <a:spAutoFit/>
          </a:bodyPr>
          <a:lstStyle/>
          <a:p>
            <a:pPr fontAlgn="auto">
              <a:spcBef>
                <a:spcPts val="0"/>
              </a:spcBef>
              <a:spcAft>
                <a:spcPts val="0"/>
              </a:spcAft>
              <a:defRPr/>
            </a:pPr>
            <a:r>
              <a:rPr lang="en-US" sz="2800" b="1" dirty="0">
                <a:solidFill>
                  <a:schemeClr val="accent4">
                    <a:lumMod val="75000"/>
                  </a:schemeClr>
                </a:solidFill>
                <a:latin typeface="+mn-lt"/>
                <a:ea typeface="+mn-ea"/>
                <a:cs typeface="+mn-cs"/>
              </a:rPr>
              <a:t>Meet the Challenge</a:t>
            </a:r>
          </a:p>
        </p:txBody>
      </p:sp>
    </p:spTree>
    <p:extLst>
      <p:ext uri="{BB962C8B-B14F-4D97-AF65-F5344CB8AC3E}">
        <p14:creationId xmlns:p14="http://schemas.microsoft.com/office/powerpoint/2010/main" val="2910983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pPr marL="45720" indent="0" algn="ctr" fontAlgn="auto">
              <a:spcAft>
                <a:spcPts val="0"/>
              </a:spcAft>
              <a:buFont typeface="Wingdings" charset="2"/>
              <a:buNone/>
              <a:defRPr/>
            </a:pPr>
            <a:r>
              <a:rPr lang="en-US" dirty="0">
                <a:solidFill>
                  <a:schemeClr val="tx1">
                    <a:lumMod val="75000"/>
                  </a:schemeClr>
                </a:solidFill>
                <a:ea typeface="+mn-ea"/>
                <a:cs typeface="+mn-cs"/>
              </a:rPr>
              <a:t>Families and school staff continuously collaborate to support students’ </a:t>
            </a:r>
            <a:r>
              <a:rPr lang="en-US" dirty="0" smtClean="0">
                <a:solidFill>
                  <a:schemeClr val="tx1">
                    <a:lumMod val="75000"/>
                  </a:schemeClr>
                </a:solidFill>
                <a:ea typeface="+mn-ea"/>
                <a:cs typeface="+mn-cs"/>
              </a:rPr>
              <a:t>learning and </a:t>
            </a:r>
            <a:r>
              <a:rPr lang="en-US" dirty="0">
                <a:solidFill>
                  <a:schemeClr val="tx1">
                    <a:lumMod val="75000"/>
                  </a:schemeClr>
                </a:solidFill>
                <a:ea typeface="+mn-ea"/>
                <a:cs typeface="+mn-cs"/>
              </a:rPr>
              <a:t>healthy development both at home and at school, and have </a:t>
            </a:r>
            <a:r>
              <a:rPr lang="en-US" dirty="0" smtClean="0">
                <a:solidFill>
                  <a:schemeClr val="tx1">
                    <a:lumMod val="75000"/>
                  </a:schemeClr>
                </a:solidFill>
                <a:ea typeface="+mn-ea"/>
                <a:cs typeface="+mn-cs"/>
              </a:rPr>
              <a:t>regular opportunities </a:t>
            </a:r>
            <a:r>
              <a:rPr lang="en-US" dirty="0">
                <a:solidFill>
                  <a:schemeClr val="tx1">
                    <a:lumMod val="75000"/>
                  </a:schemeClr>
                </a:solidFill>
                <a:ea typeface="+mn-ea"/>
                <a:cs typeface="+mn-cs"/>
              </a:rPr>
              <a:t>to strengthen their knowledge and skills to do so effectively</a:t>
            </a:r>
            <a:r>
              <a:rPr lang="en-US" dirty="0" smtClean="0">
                <a:solidFill>
                  <a:schemeClr val="tx1">
                    <a:lumMod val="75000"/>
                  </a:schemeClr>
                </a:solidFill>
                <a:ea typeface="+mn-ea"/>
                <a:cs typeface="+mn-cs"/>
              </a:rPr>
              <a:t>.</a:t>
            </a:r>
          </a:p>
          <a:p>
            <a:pPr marL="45720" indent="0" algn="ctr" fontAlgn="auto">
              <a:spcAft>
                <a:spcPts val="0"/>
              </a:spcAft>
              <a:buFont typeface="Wingdings" charset="2"/>
              <a:buNone/>
              <a:defRPr/>
            </a:pPr>
            <a:endParaRPr lang="en-US" sz="800" b="0" dirty="0" smtClean="0">
              <a:solidFill>
                <a:srgbClr val="197A9B"/>
              </a:solidFill>
              <a:ea typeface="+mn-ea"/>
              <a:cs typeface="+mn-cs"/>
            </a:endParaRPr>
          </a:p>
          <a:p>
            <a:pPr fontAlgn="auto">
              <a:spcAft>
                <a:spcPts val="0"/>
              </a:spcAft>
              <a:defRPr/>
            </a:pPr>
            <a:r>
              <a:rPr lang="en-US" dirty="0" smtClean="0">
                <a:solidFill>
                  <a:schemeClr val="accent1">
                    <a:lumMod val="75000"/>
                  </a:schemeClr>
                </a:solidFill>
                <a:ea typeface="+mn-ea"/>
                <a:cs typeface="+mn-cs"/>
              </a:rPr>
              <a:t>Share information about student progress.</a:t>
            </a:r>
          </a:p>
          <a:p>
            <a:pPr marL="45720" indent="0" fontAlgn="auto">
              <a:spcAft>
                <a:spcPts val="0"/>
              </a:spcAft>
              <a:buFont typeface="Wingdings" charset="2"/>
              <a:buNone/>
              <a:defRPr/>
            </a:pPr>
            <a:endParaRPr lang="en-US" sz="800" dirty="0" smtClean="0">
              <a:solidFill>
                <a:schemeClr val="accent1">
                  <a:lumMod val="75000"/>
                </a:schemeClr>
              </a:solidFill>
              <a:ea typeface="+mn-ea"/>
              <a:cs typeface="+mn-cs"/>
            </a:endParaRPr>
          </a:p>
          <a:p>
            <a:pPr fontAlgn="auto">
              <a:spcAft>
                <a:spcPts val="0"/>
              </a:spcAft>
              <a:defRPr/>
            </a:pPr>
            <a:r>
              <a:rPr lang="en-US" dirty="0" smtClean="0">
                <a:solidFill>
                  <a:schemeClr val="accent1">
                    <a:lumMod val="75000"/>
                  </a:schemeClr>
                </a:solidFill>
                <a:ea typeface="+mn-ea"/>
                <a:cs typeface="+mn-cs"/>
              </a:rPr>
              <a:t>Support learning by engaging families.</a:t>
            </a:r>
          </a:p>
          <a:p>
            <a:pPr fontAlgn="auto">
              <a:spcAft>
                <a:spcPts val="0"/>
              </a:spcAft>
              <a:defRPr/>
            </a:pPr>
            <a:endParaRPr lang="en-US" b="0" dirty="0">
              <a:solidFill>
                <a:schemeClr val="accent6">
                  <a:lumMod val="50000"/>
                </a:schemeClr>
              </a:solidFill>
              <a:ea typeface="+mn-ea"/>
              <a:cs typeface="+mn-cs"/>
            </a:endParaRPr>
          </a:p>
          <a:p>
            <a:pPr fontAlgn="auto">
              <a:spcAft>
                <a:spcPts val="0"/>
              </a:spcAft>
              <a:defRPr/>
            </a:pPr>
            <a:endParaRPr lang="en-US" b="0" dirty="0" smtClean="0">
              <a:solidFill>
                <a:schemeClr val="accent6">
                  <a:lumMod val="50000"/>
                </a:schemeClr>
              </a:solidFill>
              <a:ea typeface="+mn-ea"/>
              <a:cs typeface="+mn-cs"/>
            </a:endParaRPr>
          </a:p>
          <a:p>
            <a:pPr marL="45720" indent="0" fontAlgn="auto">
              <a:spcAft>
                <a:spcPts val="0"/>
              </a:spcAft>
              <a:buFont typeface="Wingdings" charset="2"/>
              <a:buNone/>
              <a:defRPr/>
            </a:pPr>
            <a:r>
              <a:rPr lang="en-US" dirty="0" smtClean="0">
                <a:solidFill>
                  <a:schemeClr val="tx1">
                    <a:lumMod val="75000"/>
                  </a:schemeClr>
                </a:solidFill>
                <a:ea typeface="+mn-ea"/>
                <a:cs typeface="+mn-cs"/>
              </a:rPr>
              <a:t>Develop </a:t>
            </a:r>
            <a:r>
              <a:rPr lang="en-US" dirty="0">
                <a:solidFill>
                  <a:schemeClr val="tx1">
                    <a:lumMod val="75000"/>
                  </a:schemeClr>
                </a:solidFill>
                <a:ea typeface="+mn-ea"/>
                <a:cs typeface="+mn-cs"/>
              </a:rPr>
              <a:t>families’ capacity to strengthen learning at home, including through interactive homework assignments.</a:t>
            </a:r>
          </a:p>
          <a:p>
            <a:pPr marL="45720" indent="0" fontAlgn="auto">
              <a:spcAft>
                <a:spcPts val="0"/>
              </a:spcAft>
              <a:buFont typeface="Wingdings" charset="2"/>
              <a:buNone/>
              <a:defRPr/>
            </a:pPr>
            <a:endParaRPr lang="en-US" b="0" dirty="0">
              <a:solidFill>
                <a:schemeClr val="accent6">
                  <a:lumMod val="50000"/>
                </a:schemeClr>
              </a:solidFill>
              <a:ea typeface="+mn-ea"/>
              <a:cs typeface="+mn-cs"/>
            </a:endParaRPr>
          </a:p>
        </p:txBody>
      </p:sp>
      <p:sp>
        <p:nvSpPr>
          <p:cNvPr id="10" name="Title 9"/>
          <p:cNvSpPr>
            <a:spLocks noGrp="1"/>
          </p:cNvSpPr>
          <p:nvPr>
            <p:ph type="title"/>
          </p:nvPr>
        </p:nvSpPr>
        <p:spPr/>
        <p:txBody>
          <a:bodyPr rtlCol="0"/>
          <a:lstStyle/>
          <a:p>
            <a:pPr fontAlgn="auto">
              <a:spcAft>
                <a:spcPts val="0"/>
              </a:spcAft>
              <a:defRPr/>
            </a:pPr>
            <a:r>
              <a:rPr lang="en-US" dirty="0" smtClean="0">
                <a:ea typeface="+mj-ea"/>
              </a:rPr>
              <a:t>Supporting Student Success</a:t>
            </a:r>
            <a:endParaRPr lang="en-US" dirty="0">
              <a:ea typeface="+mj-ea"/>
            </a:endParaRPr>
          </a:p>
        </p:txBody>
      </p:sp>
      <p:sp>
        <p:nvSpPr>
          <p:cNvPr id="43011" name="Text Box 5"/>
          <p:cNvSpPr txBox="1">
            <a:spLocks noChangeArrowheads="1"/>
          </p:cNvSpPr>
          <p:nvPr/>
        </p:nvSpPr>
        <p:spPr bwMode="auto">
          <a:xfrm>
            <a:off x="0" y="6535738"/>
            <a:ext cx="9144000" cy="207962"/>
          </a:xfrm>
          <a:prstGeom prst="rect">
            <a:avLst/>
          </a:prstGeom>
          <a:noFill/>
          <a:ln w="12700">
            <a:noFill/>
            <a:miter lim="800000"/>
            <a:headEnd type="none" w="sm" len="sm"/>
            <a:tailEnd type="none" w="sm" len="sm"/>
          </a:ln>
        </p:spPr>
        <p:txBody>
          <a:bodyPr lIns="86493" tIns="43247" rIns="86493" bIns="43247">
            <a:prstTxWarp prst="textNoShape">
              <a:avLst/>
            </a:prstTxWarp>
            <a:spAutoFit/>
          </a:bodyPr>
          <a:lstStyle/>
          <a:p>
            <a:pPr defTabSz="865188" eaLnBrk="0" hangingPunct="0">
              <a:spcBef>
                <a:spcPct val="50000"/>
              </a:spcBef>
            </a:pPr>
            <a:r>
              <a:rPr lang="en-US" sz="800">
                <a:latin typeface="Arial Narrow" pitchFamily="-72" charset="0"/>
              </a:rPr>
              <a:t>PTA (2009). </a:t>
            </a:r>
            <a:r>
              <a:rPr lang="en-US" sz="800" i="1">
                <a:latin typeface="Arial Narrow" pitchFamily="-72" charset="0"/>
              </a:rPr>
              <a:t>PTA National Standards for Family-School Partnerships: An Implementation Guide.</a:t>
            </a:r>
            <a:endParaRPr lang="en-US" sz="800">
              <a:latin typeface="Arial Narrow" pitchFamily="-72" charset="0"/>
            </a:endParaRPr>
          </a:p>
        </p:txBody>
      </p:sp>
      <p:sp>
        <p:nvSpPr>
          <p:cNvPr id="6" name="TextBox 5"/>
          <p:cNvSpPr txBox="1"/>
          <p:nvPr/>
        </p:nvSpPr>
        <p:spPr>
          <a:xfrm rot="21120607">
            <a:off x="398463" y="4652963"/>
            <a:ext cx="3092450" cy="519112"/>
          </a:xfrm>
          <a:prstGeom prst="rect">
            <a:avLst/>
          </a:prstGeom>
          <a:noFill/>
        </p:spPr>
        <p:txBody>
          <a:bodyPr>
            <a:spAutoFit/>
          </a:bodyPr>
          <a:lstStyle/>
          <a:p>
            <a:pPr fontAlgn="auto">
              <a:spcBef>
                <a:spcPts val="0"/>
              </a:spcBef>
              <a:spcAft>
                <a:spcPts val="0"/>
              </a:spcAft>
              <a:defRPr/>
            </a:pPr>
            <a:r>
              <a:rPr lang="en-US" sz="2800" b="1" dirty="0">
                <a:solidFill>
                  <a:schemeClr val="accent4">
                    <a:lumMod val="75000"/>
                  </a:schemeClr>
                </a:solidFill>
                <a:latin typeface="+mn-lt"/>
                <a:ea typeface="+mn-ea"/>
                <a:cs typeface="+mn-cs"/>
              </a:rPr>
              <a:t>Meet the Challenge</a:t>
            </a:r>
          </a:p>
        </p:txBody>
      </p:sp>
    </p:spTree>
    <p:extLst>
      <p:ext uri="{BB962C8B-B14F-4D97-AF65-F5344CB8AC3E}">
        <p14:creationId xmlns:p14="http://schemas.microsoft.com/office/powerpoint/2010/main" val="498638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Discussion Question</a:t>
            </a:r>
            <a:endParaRPr lang="en-US" dirty="0"/>
          </a:p>
        </p:txBody>
      </p:sp>
      <p:sp>
        <p:nvSpPr>
          <p:cNvPr id="3" name="Rectangle 2"/>
          <p:cNvSpPr/>
          <p:nvPr/>
        </p:nvSpPr>
        <p:spPr>
          <a:xfrm>
            <a:off x="1461540" y="1678898"/>
            <a:ext cx="6558197" cy="3508653"/>
          </a:xfrm>
          <a:prstGeom prst="rect">
            <a:avLst/>
          </a:prstGeom>
        </p:spPr>
        <p:txBody>
          <a:bodyPr wrap="square">
            <a:spAutoFit/>
          </a:bodyPr>
          <a:lstStyle/>
          <a:p>
            <a:pPr marL="45720" indent="0" algn="ctr">
              <a:buNone/>
            </a:pPr>
            <a:r>
              <a:rPr lang="en-US" sz="3600" b="1" dirty="0">
                <a:solidFill>
                  <a:schemeClr val="tx1">
                    <a:lumMod val="75000"/>
                  </a:schemeClr>
                </a:solidFill>
              </a:rPr>
              <a:t>How have you seen </a:t>
            </a:r>
            <a:endParaRPr lang="en-US" sz="3600" b="1" dirty="0" smtClean="0">
              <a:solidFill>
                <a:schemeClr val="tx1">
                  <a:lumMod val="75000"/>
                </a:schemeClr>
              </a:solidFill>
            </a:endParaRPr>
          </a:p>
          <a:p>
            <a:pPr marL="45720" indent="0" algn="ctr">
              <a:buNone/>
            </a:pPr>
            <a:r>
              <a:rPr lang="en-US" sz="3600" b="1" dirty="0" smtClean="0">
                <a:solidFill>
                  <a:schemeClr val="tx1">
                    <a:lumMod val="75000"/>
                  </a:schemeClr>
                </a:solidFill>
              </a:rPr>
              <a:t>Standards 1-3 in </a:t>
            </a:r>
          </a:p>
          <a:p>
            <a:pPr marL="45720" indent="0" algn="ctr">
              <a:buNone/>
            </a:pPr>
            <a:r>
              <a:rPr lang="en-US" sz="3600" b="1" dirty="0" smtClean="0">
                <a:solidFill>
                  <a:schemeClr val="tx1">
                    <a:lumMod val="75000"/>
                  </a:schemeClr>
                </a:solidFill>
              </a:rPr>
              <a:t>action </a:t>
            </a:r>
            <a:r>
              <a:rPr lang="en-US" sz="3600" b="1" dirty="0">
                <a:solidFill>
                  <a:schemeClr val="tx1">
                    <a:lumMod val="75000"/>
                  </a:schemeClr>
                </a:solidFill>
              </a:rPr>
              <a:t>in your district?</a:t>
            </a:r>
          </a:p>
          <a:p>
            <a:pPr marL="45720" indent="0" algn="ctr">
              <a:buNone/>
            </a:pPr>
            <a:endParaRPr lang="en-US" dirty="0"/>
          </a:p>
          <a:p>
            <a:pPr marL="45720" indent="0" algn="ctr">
              <a:buNone/>
            </a:pPr>
            <a:r>
              <a:rPr lang="en-US" sz="3200" b="1" dirty="0" smtClean="0">
                <a:solidFill>
                  <a:schemeClr val="accent1">
                    <a:lumMod val="75000"/>
                  </a:schemeClr>
                </a:solidFill>
              </a:rPr>
              <a:t>Welcoming All Families</a:t>
            </a:r>
          </a:p>
          <a:p>
            <a:pPr marL="45720" indent="0" algn="ctr">
              <a:buNone/>
            </a:pPr>
            <a:r>
              <a:rPr lang="en-US" sz="3200" b="1" dirty="0" smtClean="0">
                <a:solidFill>
                  <a:schemeClr val="accent1">
                    <a:lumMod val="75000"/>
                  </a:schemeClr>
                </a:solidFill>
              </a:rPr>
              <a:t>Communicating Effectively</a:t>
            </a:r>
          </a:p>
          <a:p>
            <a:pPr marL="45720" indent="0" algn="ctr">
              <a:buNone/>
            </a:pPr>
            <a:r>
              <a:rPr lang="en-US" sz="3200" b="1" dirty="0" smtClean="0">
                <a:solidFill>
                  <a:schemeClr val="accent1">
                    <a:lumMod val="75000"/>
                  </a:schemeClr>
                </a:solidFill>
              </a:rPr>
              <a:t>Supporting Student Success</a:t>
            </a:r>
            <a:endParaRPr lang="en-US" sz="3200" b="1" dirty="0">
              <a:solidFill>
                <a:schemeClr val="accent1">
                  <a:lumMod val="75000"/>
                </a:schemeClr>
              </a:solidFill>
            </a:endParaRPr>
          </a:p>
        </p:txBody>
      </p:sp>
    </p:spTree>
    <p:extLst>
      <p:ext uri="{BB962C8B-B14F-4D97-AF65-F5344CB8AC3E}">
        <p14:creationId xmlns:p14="http://schemas.microsoft.com/office/powerpoint/2010/main" val="262449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220663" y="1719263"/>
            <a:ext cx="8747125" cy="4406900"/>
          </a:xfrm>
        </p:spPr>
        <p:txBody>
          <a:bodyPr/>
          <a:lstStyle/>
          <a:p>
            <a:pPr marL="45720" indent="0" algn="ctr" fontAlgn="auto">
              <a:spcAft>
                <a:spcPts val="0"/>
              </a:spcAft>
              <a:buFont typeface="Wingdings" charset="2"/>
              <a:buNone/>
              <a:defRPr/>
            </a:pPr>
            <a:r>
              <a:rPr lang="en-US" dirty="0" smtClean="0">
                <a:solidFill>
                  <a:schemeClr val="tx1">
                    <a:lumMod val="75000"/>
                  </a:schemeClr>
                </a:solidFill>
                <a:ea typeface="+mn-ea"/>
                <a:cs typeface="+mn-cs"/>
              </a:rPr>
              <a:t>Families are </a:t>
            </a:r>
            <a:r>
              <a:rPr lang="en-US" dirty="0">
                <a:solidFill>
                  <a:schemeClr val="tx1">
                    <a:lumMod val="75000"/>
                  </a:schemeClr>
                </a:solidFill>
                <a:ea typeface="+mn-ea"/>
                <a:cs typeface="+mn-cs"/>
              </a:rPr>
              <a:t>empowered to be advocates for their own and other </a:t>
            </a:r>
            <a:r>
              <a:rPr lang="en-US" dirty="0" smtClean="0">
                <a:solidFill>
                  <a:schemeClr val="tx1">
                    <a:lumMod val="75000"/>
                  </a:schemeClr>
                </a:solidFill>
                <a:ea typeface="+mn-ea"/>
                <a:cs typeface="+mn-cs"/>
              </a:rPr>
              <a:t>children, to </a:t>
            </a:r>
            <a:r>
              <a:rPr lang="en-US" dirty="0">
                <a:solidFill>
                  <a:schemeClr val="tx1">
                    <a:lumMod val="75000"/>
                  </a:schemeClr>
                </a:solidFill>
                <a:ea typeface="+mn-ea"/>
                <a:cs typeface="+mn-cs"/>
              </a:rPr>
              <a:t>ensure that students are treated fairly and have access </a:t>
            </a:r>
            <a:r>
              <a:rPr lang="en-US" dirty="0" smtClean="0">
                <a:solidFill>
                  <a:schemeClr val="tx1">
                    <a:lumMod val="75000"/>
                  </a:schemeClr>
                </a:solidFill>
                <a:ea typeface="+mn-ea"/>
                <a:cs typeface="+mn-cs"/>
              </a:rPr>
              <a:t>to learning </a:t>
            </a:r>
            <a:r>
              <a:rPr lang="en-US" dirty="0">
                <a:solidFill>
                  <a:schemeClr val="tx1">
                    <a:lumMod val="75000"/>
                  </a:schemeClr>
                </a:solidFill>
                <a:ea typeface="+mn-ea"/>
                <a:cs typeface="+mn-cs"/>
              </a:rPr>
              <a:t>opportunities that will support their success</a:t>
            </a:r>
            <a:r>
              <a:rPr lang="en-US" dirty="0" smtClean="0">
                <a:solidFill>
                  <a:schemeClr val="tx1">
                    <a:lumMod val="75000"/>
                  </a:schemeClr>
                </a:solidFill>
                <a:ea typeface="+mn-ea"/>
                <a:cs typeface="+mn-cs"/>
              </a:rPr>
              <a:t>.</a:t>
            </a:r>
          </a:p>
          <a:p>
            <a:pPr marL="45720" indent="0" algn="ctr" fontAlgn="auto">
              <a:spcAft>
                <a:spcPts val="0"/>
              </a:spcAft>
              <a:buFont typeface="Wingdings" charset="2"/>
              <a:buNone/>
              <a:defRPr/>
            </a:pPr>
            <a:endParaRPr lang="en-US" sz="800" dirty="0" smtClean="0">
              <a:solidFill>
                <a:schemeClr val="bg2">
                  <a:lumMod val="50000"/>
                </a:schemeClr>
              </a:solidFill>
              <a:ea typeface="+mn-ea"/>
              <a:cs typeface="+mn-cs"/>
            </a:endParaRPr>
          </a:p>
          <a:p>
            <a:pPr fontAlgn="auto">
              <a:spcAft>
                <a:spcPts val="0"/>
              </a:spcAft>
              <a:defRPr/>
            </a:pPr>
            <a:r>
              <a:rPr lang="en-US" dirty="0" smtClean="0">
                <a:solidFill>
                  <a:schemeClr val="accent1">
                    <a:lumMod val="75000"/>
                  </a:schemeClr>
                </a:solidFill>
                <a:ea typeface="+mn-ea"/>
                <a:cs typeface="+mn-cs"/>
              </a:rPr>
              <a:t>Understand how the school system works.</a:t>
            </a:r>
          </a:p>
          <a:p>
            <a:pPr marL="45720" indent="0" fontAlgn="auto">
              <a:spcAft>
                <a:spcPts val="0"/>
              </a:spcAft>
              <a:buFont typeface="Wingdings" charset="2"/>
              <a:buNone/>
              <a:defRPr/>
            </a:pPr>
            <a:endParaRPr lang="en-US" sz="800" dirty="0" smtClean="0">
              <a:solidFill>
                <a:schemeClr val="accent1">
                  <a:lumMod val="75000"/>
                </a:schemeClr>
              </a:solidFill>
              <a:ea typeface="+mn-ea"/>
              <a:cs typeface="+mn-cs"/>
            </a:endParaRPr>
          </a:p>
          <a:p>
            <a:pPr fontAlgn="auto">
              <a:spcAft>
                <a:spcPts val="0"/>
              </a:spcAft>
              <a:defRPr/>
            </a:pPr>
            <a:r>
              <a:rPr lang="en-US" dirty="0" smtClean="0">
                <a:solidFill>
                  <a:schemeClr val="accent1">
                    <a:lumMod val="75000"/>
                  </a:schemeClr>
                </a:solidFill>
                <a:ea typeface="+mn-ea"/>
                <a:cs typeface="+mn-cs"/>
              </a:rPr>
              <a:t>Empower </a:t>
            </a:r>
            <a:r>
              <a:rPr lang="en-US" dirty="0">
                <a:solidFill>
                  <a:schemeClr val="accent1">
                    <a:lumMod val="75000"/>
                  </a:schemeClr>
                </a:solidFill>
                <a:ea typeface="+mn-ea"/>
                <a:cs typeface="+mn-cs"/>
              </a:rPr>
              <a:t>families to support their own and other </a:t>
            </a:r>
            <a:r>
              <a:rPr lang="en-US" dirty="0" smtClean="0">
                <a:solidFill>
                  <a:schemeClr val="accent1">
                    <a:lumMod val="75000"/>
                  </a:schemeClr>
                </a:solidFill>
                <a:ea typeface="+mn-ea"/>
                <a:cs typeface="+mn-cs"/>
              </a:rPr>
              <a:t>children’s success </a:t>
            </a:r>
            <a:r>
              <a:rPr lang="en-US" dirty="0">
                <a:solidFill>
                  <a:schemeClr val="accent1">
                    <a:lumMod val="75000"/>
                  </a:schemeClr>
                </a:solidFill>
                <a:ea typeface="+mn-ea"/>
                <a:cs typeface="+mn-cs"/>
              </a:rPr>
              <a:t>in </a:t>
            </a:r>
            <a:r>
              <a:rPr lang="en-US" dirty="0" smtClean="0">
                <a:solidFill>
                  <a:schemeClr val="accent1">
                    <a:lumMod val="75000"/>
                  </a:schemeClr>
                </a:solidFill>
                <a:ea typeface="+mn-ea"/>
                <a:cs typeface="+mn-cs"/>
              </a:rPr>
              <a:t>school.</a:t>
            </a:r>
          </a:p>
          <a:p>
            <a:pPr fontAlgn="auto">
              <a:spcAft>
                <a:spcPts val="0"/>
              </a:spcAft>
              <a:defRPr/>
            </a:pPr>
            <a:endParaRPr lang="en-US" b="0" dirty="0">
              <a:solidFill>
                <a:schemeClr val="accent6">
                  <a:lumMod val="50000"/>
                </a:schemeClr>
              </a:solidFill>
              <a:ea typeface="+mn-ea"/>
              <a:cs typeface="+mn-cs"/>
            </a:endParaRPr>
          </a:p>
          <a:p>
            <a:pPr marL="45720" indent="0" fontAlgn="auto">
              <a:spcAft>
                <a:spcPts val="0"/>
              </a:spcAft>
              <a:buFont typeface="Wingdings" charset="2"/>
              <a:buNone/>
              <a:defRPr/>
            </a:pPr>
            <a:endParaRPr lang="en-US" b="0" dirty="0">
              <a:solidFill>
                <a:schemeClr val="accent6">
                  <a:lumMod val="50000"/>
                </a:schemeClr>
              </a:solidFill>
              <a:ea typeface="+mn-ea"/>
              <a:cs typeface="+mn-cs"/>
            </a:endParaRPr>
          </a:p>
          <a:p>
            <a:pPr marL="45720" indent="0" fontAlgn="auto">
              <a:spcAft>
                <a:spcPts val="0"/>
              </a:spcAft>
              <a:buNone/>
              <a:defRPr/>
            </a:pPr>
            <a:r>
              <a:rPr lang="en-US" dirty="0">
                <a:solidFill>
                  <a:schemeClr val="tx1">
                    <a:lumMod val="75000"/>
                  </a:schemeClr>
                </a:solidFill>
                <a:ea typeface="+mn-ea"/>
                <a:cs typeface="+mn-cs"/>
              </a:rPr>
              <a:t>Ensure that families are aware that federal and state laws mandate that schools involve and inform families.</a:t>
            </a:r>
          </a:p>
          <a:p>
            <a:pPr fontAlgn="auto">
              <a:spcAft>
                <a:spcPts val="0"/>
              </a:spcAft>
              <a:defRPr/>
            </a:pPr>
            <a:endParaRPr lang="en-US" b="0" dirty="0">
              <a:solidFill>
                <a:schemeClr val="accent6">
                  <a:lumMod val="50000"/>
                </a:schemeClr>
              </a:solidFill>
              <a:ea typeface="+mn-ea"/>
              <a:cs typeface="+mn-cs"/>
            </a:endParaRPr>
          </a:p>
        </p:txBody>
      </p:sp>
      <p:sp>
        <p:nvSpPr>
          <p:cNvPr id="10" name="Title 9"/>
          <p:cNvSpPr>
            <a:spLocks noGrp="1"/>
          </p:cNvSpPr>
          <p:nvPr>
            <p:ph type="title"/>
          </p:nvPr>
        </p:nvSpPr>
        <p:spPr/>
        <p:txBody>
          <a:bodyPr rtlCol="0"/>
          <a:lstStyle/>
          <a:p>
            <a:pPr fontAlgn="auto">
              <a:spcAft>
                <a:spcPts val="0"/>
              </a:spcAft>
              <a:defRPr/>
            </a:pPr>
            <a:r>
              <a:rPr lang="en-US" dirty="0" smtClean="0">
                <a:ea typeface="+mj-ea"/>
              </a:rPr>
              <a:t>Speaking up for Every Child</a:t>
            </a:r>
            <a:endParaRPr lang="en-US" dirty="0">
              <a:ea typeface="+mj-ea"/>
            </a:endParaRPr>
          </a:p>
        </p:txBody>
      </p:sp>
      <p:sp>
        <p:nvSpPr>
          <p:cNvPr id="45059" name="Text Box 5"/>
          <p:cNvSpPr txBox="1">
            <a:spLocks noChangeArrowheads="1"/>
          </p:cNvSpPr>
          <p:nvPr/>
        </p:nvSpPr>
        <p:spPr bwMode="auto">
          <a:xfrm>
            <a:off x="0" y="6535738"/>
            <a:ext cx="9144000" cy="207962"/>
          </a:xfrm>
          <a:prstGeom prst="rect">
            <a:avLst/>
          </a:prstGeom>
          <a:noFill/>
          <a:ln w="12700">
            <a:noFill/>
            <a:miter lim="800000"/>
            <a:headEnd type="none" w="sm" len="sm"/>
            <a:tailEnd type="none" w="sm" len="sm"/>
          </a:ln>
        </p:spPr>
        <p:txBody>
          <a:bodyPr lIns="86493" tIns="43247" rIns="86493" bIns="43247">
            <a:prstTxWarp prst="textNoShape">
              <a:avLst/>
            </a:prstTxWarp>
            <a:spAutoFit/>
          </a:bodyPr>
          <a:lstStyle/>
          <a:p>
            <a:pPr defTabSz="865188" eaLnBrk="0" hangingPunct="0">
              <a:spcBef>
                <a:spcPct val="50000"/>
              </a:spcBef>
            </a:pPr>
            <a:r>
              <a:rPr lang="en-US" sz="800">
                <a:latin typeface="Arial Narrow" pitchFamily="-72" charset="0"/>
              </a:rPr>
              <a:t>PTA (2009). </a:t>
            </a:r>
            <a:r>
              <a:rPr lang="en-US" sz="800" i="1">
                <a:latin typeface="Arial Narrow" pitchFamily="-72" charset="0"/>
              </a:rPr>
              <a:t>PTA National Standards for Family-School Partnerships: An Implementation Guide.</a:t>
            </a:r>
            <a:endParaRPr lang="en-US" sz="800">
              <a:latin typeface="Arial Narrow" pitchFamily="-72" charset="0"/>
            </a:endParaRPr>
          </a:p>
        </p:txBody>
      </p:sp>
      <p:sp>
        <p:nvSpPr>
          <p:cNvPr id="6" name="TextBox 5"/>
          <p:cNvSpPr txBox="1"/>
          <p:nvPr/>
        </p:nvSpPr>
        <p:spPr>
          <a:xfrm rot="21120607">
            <a:off x="398463" y="4652963"/>
            <a:ext cx="3092450" cy="519112"/>
          </a:xfrm>
          <a:prstGeom prst="rect">
            <a:avLst/>
          </a:prstGeom>
          <a:noFill/>
        </p:spPr>
        <p:txBody>
          <a:bodyPr>
            <a:spAutoFit/>
          </a:bodyPr>
          <a:lstStyle/>
          <a:p>
            <a:pPr fontAlgn="auto">
              <a:spcBef>
                <a:spcPts val="0"/>
              </a:spcBef>
              <a:spcAft>
                <a:spcPts val="0"/>
              </a:spcAft>
              <a:defRPr/>
            </a:pPr>
            <a:r>
              <a:rPr lang="en-US" sz="2800" b="1" dirty="0">
                <a:solidFill>
                  <a:schemeClr val="accent4">
                    <a:lumMod val="75000"/>
                  </a:schemeClr>
                </a:solidFill>
                <a:latin typeface="+mn-lt"/>
                <a:ea typeface="+mn-ea"/>
                <a:cs typeface="+mn-cs"/>
              </a:rPr>
              <a:t>Meet the Challenge</a:t>
            </a:r>
          </a:p>
        </p:txBody>
      </p:sp>
    </p:spTree>
    <p:extLst>
      <p:ext uri="{BB962C8B-B14F-4D97-AF65-F5344CB8AC3E}">
        <p14:creationId xmlns:p14="http://schemas.microsoft.com/office/powerpoint/2010/main" val="1134755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220663" y="1719263"/>
            <a:ext cx="8747125" cy="4406900"/>
          </a:xfrm>
        </p:spPr>
        <p:txBody>
          <a:bodyPr/>
          <a:lstStyle/>
          <a:p>
            <a:pPr marL="45720" indent="0" algn="ctr" fontAlgn="auto">
              <a:spcAft>
                <a:spcPts val="0"/>
              </a:spcAft>
              <a:buFont typeface="Wingdings" charset="2"/>
              <a:buNone/>
              <a:defRPr/>
            </a:pPr>
            <a:r>
              <a:rPr lang="en-US" dirty="0">
                <a:solidFill>
                  <a:schemeClr val="tx1">
                    <a:lumMod val="75000"/>
                  </a:schemeClr>
                </a:solidFill>
                <a:ea typeface="+mn-ea"/>
                <a:cs typeface="+mn-cs"/>
              </a:rPr>
              <a:t>Families and school staff are equal partners in decisions that affect children </a:t>
            </a:r>
            <a:r>
              <a:rPr lang="en-US" dirty="0" smtClean="0">
                <a:solidFill>
                  <a:schemeClr val="tx1">
                    <a:lumMod val="75000"/>
                  </a:schemeClr>
                </a:solidFill>
                <a:ea typeface="+mn-ea"/>
                <a:cs typeface="+mn-cs"/>
              </a:rPr>
              <a:t>and families </a:t>
            </a:r>
            <a:r>
              <a:rPr lang="en-US" dirty="0">
                <a:solidFill>
                  <a:schemeClr val="tx1">
                    <a:lumMod val="75000"/>
                  </a:schemeClr>
                </a:solidFill>
                <a:ea typeface="+mn-ea"/>
                <a:cs typeface="+mn-cs"/>
              </a:rPr>
              <a:t>and together inform, influence, and create policies, practices, and programs</a:t>
            </a:r>
            <a:r>
              <a:rPr lang="en-US" dirty="0" smtClean="0">
                <a:solidFill>
                  <a:schemeClr val="tx1">
                    <a:lumMod val="75000"/>
                  </a:schemeClr>
                </a:solidFill>
                <a:ea typeface="+mn-ea"/>
                <a:cs typeface="+mn-cs"/>
              </a:rPr>
              <a:t>.</a:t>
            </a:r>
          </a:p>
          <a:p>
            <a:pPr marL="45720" indent="0" algn="ctr" fontAlgn="auto">
              <a:spcAft>
                <a:spcPts val="0"/>
              </a:spcAft>
              <a:buFont typeface="Wingdings" charset="2"/>
              <a:buNone/>
              <a:defRPr/>
            </a:pPr>
            <a:endParaRPr lang="en-US" sz="800" b="0" dirty="0" smtClean="0">
              <a:solidFill>
                <a:srgbClr val="197A9B"/>
              </a:solidFill>
              <a:ea typeface="+mn-ea"/>
              <a:cs typeface="+mn-cs"/>
            </a:endParaRPr>
          </a:p>
          <a:p>
            <a:pPr fontAlgn="auto">
              <a:spcAft>
                <a:spcPts val="0"/>
              </a:spcAft>
              <a:defRPr/>
            </a:pPr>
            <a:r>
              <a:rPr lang="en-US" dirty="0" smtClean="0">
                <a:solidFill>
                  <a:schemeClr val="accent1">
                    <a:lumMod val="75000"/>
                  </a:schemeClr>
                </a:solidFill>
                <a:ea typeface="+mn-ea"/>
                <a:cs typeface="+mn-cs"/>
              </a:rPr>
              <a:t>Strengthen the families’ voice in shared decision-making.</a:t>
            </a:r>
          </a:p>
          <a:p>
            <a:pPr marL="45720" indent="0" fontAlgn="auto">
              <a:spcAft>
                <a:spcPts val="0"/>
              </a:spcAft>
              <a:buFont typeface="Wingdings" charset="2"/>
              <a:buNone/>
              <a:defRPr/>
            </a:pPr>
            <a:endParaRPr lang="en-US" sz="800" dirty="0" smtClean="0">
              <a:solidFill>
                <a:schemeClr val="accent1">
                  <a:lumMod val="75000"/>
                </a:schemeClr>
              </a:solidFill>
              <a:ea typeface="+mn-ea"/>
              <a:cs typeface="+mn-cs"/>
            </a:endParaRPr>
          </a:p>
          <a:p>
            <a:pPr fontAlgn="auto">
              <a:spcAft>
                <a:spcPts val="0"/>
              </a:spcAft>
              <a:defRPr/>
            </a:pPr>
            <a:r>
              <a:rPr lang="en-US" dirty="0" smtClean="0">
                <a:solidFill>
                  <a:schemeClr val="accent1">
                    <a:lumMod val="75000"/>
                  </a:schemeClr>
                </a:solidFill>
                <a:ea typeface="+mn-ea"/>
                <a:cs typeface="+mn-cs"/>
              </a:rPr>
              <a:t>Build families social and political connections.</a:t>
            </a:r>
          </a:p>
          <a:p>
            <a:pPr fontAlgn="auto">
              <a:spcAft>
                <a:spcPts val="0"/>
              </a:spcAft>
              <a:defRPr/>
            </a:pPr>
            <a:endParaRPr lang="en-US" b="0" dirty="0">
              <a:solidFill>
                <a:schemeClr val="accent6">
                  <a:lumMod val="50000"/>
                </a:schemeClr>
              </a:solidFill>
              <a:ea typeface="+mn-ea"/>
              <a:cs typeface="+mn-cs"/>
            </a:endParaRPr>
          </a:p>
          <a:p>
            <a:pPr fontAlgn="auto">
              <a:spcAft>
                <a:spcPts val="0"/>
              </a:spcAft>
              <a:defRPr/>
            </a:pPr>
            <a:endParaRPr lang="en-US" b="0" dirty="0" smtClean="0">
              <a:solidFill>
                <a:schemeClr val="accent6">
                  <a:lumMod val="50000"/>
                </a:schemeClr>
              </a:solidFill>
              <a:ea typeface="+mn-ea"/>
              <a:cs typeface="+mn-cs"/>
            </a:endParaRPr>
          </a:p>
          <a:p>
            <a:pPr marL="45720" indent="0" fontAlgn="auto">
              <a:spcAft>
                <a:spcPts val="0"/>
              </a:spcAft>
              <a:buFont typeface="Wingdings" charset="2"/>
              <a:buNone/>
              <a:defRPr/>
            </a:pPr>
            <a:endParaRPr lang="en-US" b="0" dirty="0" smtClean="0">
              <a:solidFill>
                <a:schemeClr val="accent6">
                  <a:lumMod val="50000"/>
                </a:schemeClr>
              </a:solidFill>
              <a:ea typeface="+mn-ea"/>
              <a:cs typeface="+mn-cs"/>
            </a:endParaRPr>
          </a:p>
          <a:p>
            <a:pPr marL="45720" indent="0" fontAlgn="auto">
              <a:spcAft>
                <a:spcPts val="0"/>
              </a:spcAft>
              <a:buFont typeface="Wingdings" charset="2"/>
              <a:buNone/>
              <a:defRPr/>
            </a:pPr>
            <a:r>
              <a:rPr lang="en-US" dirty="0">
                <a:solidFill>
                  <a:schemeClr val="tx1">
                    <a:lumMod val="75000"/>
                  </a:schemeClr>
                </a:solidFill>
                <a:ea typeface="+mn-ea"/>
                <a:cs typeface="+mn-cs"/>
              </a:rPr>
              <a:t>Include family leaders from all racial, ethnic, socioeconomic, and other groups in the school.</a:t>
            </a:r>
          </a:p>
          <a:p>
            <a:pPr marL="45720" indent="0" fontAlgn="auto">
              <a:spcAft>
                <a:spcPts val="0"/>
              </a:spcAft>
              <a:buFont typeface="Wingdings" charset="2"/>
              <a:buNone/>
              <a:defRPr/>
            </a:pPr>
            <a:endParaRPr lang="en-US" b="0" dirty="0">
              <a:solidFill>
                <a:schemeClr val="tx1">
                  <a:lumMod val="75000"/>
                </a:schemeClr>
              </a:solidFill>
              <a:ea typeface="+mn-ea"/>
              <a:cs typeface="+mn-cs"/>
            </a:endParaRPr>
          </a:p>
        </p:txBody>
      </p:sp>
      <p:sp>
        <p:nvSpPr>
          <p:cNvPr id="10" name="Title 9"/>
          <p:cNvSpPr>
            <a:spLocks noGrp="1"/>
          </p:cNvSpPr>
          <p:nvPr>
            <p:ph type="title"/>
          </p:nvPr>
        </p:nvSpPr>
        <p:spPr/>
        <p:txBody>
          <a:bodyPr rtlCol="0"/>
          <a:lstStyle/>
          <a:p>
            <a:pPr fontAlgn="auto">
              <a:spcAft>
                <a:spcPts val="0"/>
              </a:spcAft>
              <a:defRPr/>
            </a:pPr>
            <a:r>
              <a:rPr lang="en-US" dirty="0" smtClean="0">
                <a:ea typeface="+mj-ea"/>
              </a:rPr>
              <a:t>Sharing Power</a:t>
            </a:r>
            <a:endParaRPr lang="en-US" dirty="0">
              <a:ea typeface="+mj-ea"/>
            </a:endParaRPr>
          </a:p>
        </p:txBody>
      </p:sp>
      <p:sp>
        <p:nvSpPr>
          <p:cNvPr id="47107" name="Text Box 5"/>
          <p:cNvSpPr txBox="1">
            <a:spLocks noChangeArrowheads="1"/>
          </p:cNvSpPr>
          <p:nvPr/>
        </p:nvSpPr>
        <p:spPr bwMode="auto">
          <a:xfrm>
            <a:off x="0" y="6535738"/>
            <a:ext cx="9144000" cy="207962"/>
          </a:xfrm>
          <a:prstGeom prst="rect">
            <a:avLst/>
          </a:prstGeom>
          <a:noFill/>
          <a:ln w="12700">
            <a:noFill/>
            <a:miter lim="800000"/>
            <a:headEnd type="none" w="sm" len="sm"/>
            <a:tailEnd type="none" w="sm" len="sm"/>
          </a:ln>
        </p:spPr>
        <p:txBody>
          <a:bodyPr lIns="86493" tIns="43247" rIns="86493" bIns="43247">
            <a:prstTxWarp prst="textNoShape">
              <a:avLst/>
            </a:prstTxWarp>
            <a:spAutoFit/>
          </a:bodyPr>
          <a:lstStyle/>
          <a:p>
            <a:pPr defTabSz="865188" eaLnBrk="0" hangingPunct="0">
              <a:spcBef>
                <a:spcPct val="50000"/>
              </a:spcBef>
            </a:pPr>
            <a:r>
              <a:rPr lang="en-US" sz="800" dirty="0">
                <a:latin typeface="Arial Narrow" pitchFamily="-72" charset="0"/>
              </a:rPr>
              <a:t>PTA (2009). </a:t>
            </a:r>
            <a:r>
              <a:rPr lang="en-US" sz="800" i="1" dirty="0">
                <a:latin typeface="Arial Narrow" pitchFamily="-72" charset="0"/>
              </a:rPr>
              <a:t>PTA National Standards for Family-School Partnerships: An Implementation Guide.</a:t>
            </a:r>
            <a:endParaRPr lang="en-US" sz="800" dirty="0">
              <a:latin typeface="Arial Narrow" pitchFamily="-72" charset="0"/>
            </a:endParaRPr>
          </a:p>
        </p:txBody>
      </p:sp>
      <p:sp>
        <p:nvSpPr>
          <p:cNvPr id="6" name="TextBox 5"/>
          <p:cNvSpPr txBox="1"/>
          <p:nvPr/>
        </p:nvSpPr>
        <p:spPr>
          <a:xfrm rot="21120607">
            <a:off x="398463" y="4652963"/>
            <a:ext cx="3092450" cy="519112"/>
          </a:xfrm>
          <a:prstGeom prst="rect">
            <a:avLst/>
          </a:prstGeom>
          <a:noFill/>
        </p:spPr>
        <p:txBody>
          <a:bodyPr>
            <a:spAutoFit/>
          </a:bodyPr>
          <a:lstStyle/>
          <a:p>
            <a:pPr fontAlgn="auto">
              <a:spcBef>
                <a:spcPts val="0"/>
              </a:spcBef>
              <a:spcAft>
                <a:spcPts val="0"/>
              </a:spcAft>
              <a:defRPr/>
            </a:pPr>
            <a:r>
              <a:rPr lang="en-US" sz="2800" b="1" dirty="0">
                <a:solidFill>
                  <a:schemeClr val="accent4">
                    <a:lumMod val="75000"/>
                  </a:schemeClr>
                </a:solidFill>
                <a:latin typeface="+mn-lt"/>
                <a:ea typeface="+mn-ea"/>
                <a:cs typeface="+mn-cs"/>
              </a:rPr>
              <a:t>Meet the Challenge</a:t>
            </a:r>
          </a:p>
        </p:txBody>
      </p:sp>
    </p:spTree>
    <p:extLst>
      <p:ext uri="{BB962C8B-B14F-4D97-AF65-F5344CB8AC3E}">
        <p14:creationId xmlns:p14="http://schemas.microsoft.com/office/powerpoint/2010/main" val="198980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220663" y="1719263"/>
            <a:ext cx="8747125" cy="4406900"/>
          </a:xfrm>
        </p:spPr>
        <p:txBody>
          <a:bodyPr/>
          <a:lstStyle/>
          <a:p>
            <a:pPr marL="45720" indent="0" algn="ctr" fontAlgn="auto">
              <a:spcAft>
                <a:spcPts val="0"/>
              </a:spcAft>
              <a:buFont typeface="Wingdings" charset="2"/>
              <a:buNone/>
              <a:defRPr/>
            </a:pPr>
            <a:r>
              <a:rPr lang="en-US" dirty="0">
                <a:solidFill>
                  <a:schemeClr val="tx1">
                    <a:lumMod val="75000"/>
                  </a:schemeClr>
                </a:solidFill>
                <a:ea typeface="+mn-ea"/>
                <a:cs typeface="+mn-cs"/>
              </a:rPr>
              <a:t>Families and school staff collaborate with community members to </a:t>
            </a:r>
            <a:r>
              <a:rPr lang="en-US" dirty="0" smtClean="0">
                <a:solidFill>
                  <a:schemeClr val="tx1">
                    <a:lumMod val="75000"/>
                  </a:schemeClr>
                </a:solidFill>
                <a:ea typeface="+mn-ea"/>
                <a:cs typeface="+mn-cs"/>
              </a:rPr>
              <a:t>connect students</a:t>
            </a:r>
            <a:r>
              <a:rPr lang="en-US" dirty="0">
                <a:solidFill>
                  <a:schemeClr val="tx1">
                    <a:lumMod val="75000"/>
                  </a:schemeClr>
                </a:solidFill>
                <a:ea typeface="+mn-ea"/>
                <a:cs typeface="+mn-cs"/>
              </a:rPr>
              <a:t>, families, and staff to expanded learning </a:t>
            </a:r>
            <a:r>
              <a:rPr lang="en-US" dirty="0" smtClean="0">
                <a:solidFill>
                  <a:schemeClr val="tx1">
                    <a:lumMod val="75000"/>
                  </a:schemeClr>
                </a:solidFill>
                <a:ea typeface="+mn-ea"/>
                <a:cs typeface="+mn-cs"/>
              </a:rPr>
              <a:t>opportunities, community </a:t>
            </a:r>
            <a:r>
              <a:rPr lang="en-US" dirty="0">
                <a:solidFill>
                  <a:schemeClr val="tx1">
                    <a:lumMod val="75000"/>
                  </a:schemeClr>
                </a:solidFill>
                <a:ea typeface="+mn-ea"/>
                <a:cs typeface="+mn-cs"/>
              </a:rPr>
              <a:t>services, and civic participation</a:t>
            </a:r>
            <a:r>
              <a:rPr lang="en-US" dirty="0" smtClean="0">
                <a:solidFill>
                  <a:schemeClr val="tx1">
                    <a:lumMod val="75000"/>
                  </a:schemeClr>
                </a:solidFill>
                <a:ea typeface="+mn-ea"/>
                <a:cs typeface="+mn-cs"/>
              </a:rPr>
              <a:t>.</a:t>
            </a:r>
          </a:p>
          <a:p>
            <a:pPr marL="45720" indent="0" algn="ctr" fontAlgn="auto">
              <a:spcAft>
                <a:spcPts val="0"/>
              </a:spcAft>
              <a:buFont typeface="Wingdings" charset="2"/>
              <a:buNone/>
              <a:defRPr/>
            </a:pPr>
            <a:endParaRPr lang="en-US" sz="800" b="0" dirty="0" smtClean="0">
              <a:solidFill>
                <a:srgbClr val="197A9B"/>
              </a:solidFill>
              <a:ea typeface="+mn-ea"/>
              <a:cs typeface="+mn-cs"/>
            </a:endParaRPr>
          </a:p>
          <a:p>
            <a:pPr fontAlgn="auto">
              <a:spcAft>
                <a:spcPts val="0"/>
              </a:spcAft>
              <a:defRPr/>
            </a:pPr>
            <a:r>
              <a:rPr lang="en-US" dirty="0" smtClean="0">
                <a:solidFill>
                  <a:schemeClr val="accent1">
                    <a:lumMod val="75000"/>
                  </a:schemeClr>
                </a:solidFill>
                <a:ea typeface="+mn-ea"/>
                <a:cs typeface="+mn-cs"/>
              </a:rPr>
              <a:t>Connect the school with community resources.</a:t>
            </a:r>
          </a:p>
          <a:p>
            <a:pPr marL="45720" indent="0" fontAlgn="auto">
              <a:spcAft>
                <a:spcPts val="0"/>
              </a:spcAft>
              <a:buFont typeface="Wingdings" charset="2"/>
              <a:buNone/>
              <a:defRPr/>
            </a:pPr>
            <a:endParaRPr lang="en-US" sz="800" dirty="0" smtClean="0">
              <a:solidFill>
                <a:schemeClr val="accent1">
                  <a:lumMod val="75000"/>
                </a:schemeClr>
              </a:solidFill>
              <a:ea typeface="+mn-ea"/>
              <a:cs typeface="+mn-cs"/>
            </a:endParaRPr>
          </a:p>
          <a:p>
            <a:pPr fontAlgn="auto">
              <a:spcAft>
                <a:spcPts val="0"/>
              </a:spcAft>
              <a:defRPr/>
            </a:pPr>
            <a:r>
              <a:rPr lang="en-US" dirty="0" smtClean="0">
                <a:solidFill>
                  <a:schemeClr val="accent1">
                    <a:lumMod val="75000"/>
                  </a:schemeClr>
                </a:solidFill>
                <a:ea typeface="+mn-ea"/>
                <a:cs typeface="+mn-cs"/>
              </a:rPr>
              <a:t>Have the school give back to the community.</a:t>
            </a:r>
          </a:p>
          <a:p>
            <a:pPr fontAlgn="auto">
              <a:spcAft>
                <a:spcPts val="0"/>
              </a:spcAft>
              <a:defRPr/>
            </a:pPr>
            <a:endParaRPr lang="en-US" b="0" dirty="0">
              <a:solidFill>
                <a:schemeClr val="accent6">
                  <a:lumMod val="50000"/>
                </a:schemeClr>
              </a:solidFill>
              <a:ea typeface="+mn-ea"/>
              <a:cs typeface="+mn-cs"/>
            </a:endParaRPr>
          </a:p>
          <a:p>
            <a:pPr fontAlgn="auto">
              <a:spcAft>
                <a:spcPts val="0"/>
              </a:spcAft>
              <a:defRPr/>
            </a:pPr>
            <a:endParaRPr lang="en-US" b="0" dirty="0" smtClean="0">
              <a:solidFill>
                <a:schemeClr val="accent6">
                  <a:lumMod val="50000"/>
                </a:schemeClr>
              </a:solidFill>
              <a:ea typeface="+mn-ea"/>
              <a:cs typeface="+mn-cs"/>
            </a:endParaRPr>
          </a:p>
          <a:p>
            <a:pPr marL="45720" indent="0" fontAlgn="auto">
              <a:spcAft>
                <a:spcPts val="0"/>
              </a:spcAft>
              <a:buFont typeface="Wingdings" charset="2"/>
              <a:buNone/>
              <a:defRPr/>
            </a:pPr>
            <a:endParaRPr lang="en-US" b="0" dirty="0">
              <a:solidFill>
                <a:schemeClr val="accent6">
                  <a:lumMod val="50000"/>
                </a:schemeClr>
              </a:solidFill>
              <a:ea typeface="+mn-ea"/>
              <a:cs typeface="+mn-cs"/>
            </a:endParaRPr>
          </a:p>
          <a:p>
            <a:pPr marL="45720" indent="0" fontAlgn="auto">
              <a:spcAft>
                <a:spcPts val="0"/>
              </a:spcAft>
              <a:buFont typeface="Wingdings" charset="2"/>
              <a:buNone/>
              <a:defRPr/>
            </a:pPr>
            <a:r>
              <a:rPr lang="en-US" dirty="0" smtClean="0">
                <a:solidFill>
                  <a:schemeClr val="tx1">
                    <a:lumMod val="75000"/>
                  </a:schemeClr>
                </a:solidFill>
                <a:ea typeface="+mn-ea"/>
                <a:cs typeface="+mn-cs"/>
              </a:rPr>
              <a:t>Establish </a:t>
            </a:r>
            <a:r>
              <a:rPr lang="en-US" dirty="0">
                <a:solidFill>
                  <a:schemeClr val="tx1">
                    <a:lumMod val="75000"/>
                  </a:schemeClr>
                </a:solidFill>
                <a:ea typeface="+mn-ea"/>
                <a:cs typeface="+mn-cs"/>
              </a:rPr>
              <a:t>ways for the school to give back to the community.</a:t>
            </a:r>
          </a:p>
          <a:p>
            <a:pPr marL="45720" indent="0" fontAlgn="auto">
              <a:spcAft>
                <a:spcPts val="0"/>
              </a:spcAft>
              <a:buFont typeface="Wingdings" charset="2"/>
              <a:buNone/>
              <a:defRPr/>
            </a:pPr>
            <a:endParaRPr lang="en-US" b="0" dirty="0">
              <a:solidFill>
                <a:schemeClr val="accent6">
                  <a:lumMod val="50000"/>
                </a:schemeClr>
              </a:solidFill>
              <a:ea typeface="+mn-ea"/>
              <a:cs typeface="+mn-cs"/>
            </a:endParaRPr>
          </a:p>
        </p:txBody>
      </p:sp>
      <p:sp>
        <p:nvSpPr>
          <p:cNvPr id="10" name="Title 9"/>
          <p:cNvSpPr>
            <a:spLocks noGrp="1"/>
          </p:cNvSpPr>
          <p:nvPr>
            <p:ph type="title"/>
          </p:nvPr>
        </p:nvSpPr>
        <p:spPr/>
        <p:txBody>
          <a:bodyPr rtlCol="0"/>
          <a:lstStyle/>
          <a:p>
            <a:pPr fontAlgn="auto">
              <a:spcAft>
                <a:spcPts val="0"/>
              </a:spcAft>
              <a:defRPr/>
            </a:pPr>
            <a:r>
              <a:rPr lang="en-US" dirty="0" smtClean="0">
                <a:ea typeface="+mj-ea"/>
              </a:rPr>
              <a:t>Collaborating with the Community</a:t>
            </a:r>
            <a:endParaRPr lang="en-US" dirty="0">
              <a:ea typeface="+mj-ea"/>
            </a:endParaRPr>
          </a:p>
        </p:txBody>
      </p:sp>
      <p:sp>
        <p:nvSpPr>
          <p:cNvPr id="49155" name="Text Box 5"/>
          <p:cNvSpPr txBox="1">
            <a:spLocks noChangeArrowheads="1"/>
          </p:cNvSpPr>
          <p:nvPr/>
        </p:nvSpPr>
        <p:spPr bwMode="auto">
          <a:xfrm>
            <a:off x="0" y="6535738"/>
            <a:ext cx="9144000" cy="207962"/>
          </a:xfrm>
          <a:prstGeom prst="rect">
            <a:avLst/>
          </a:prstGeom>
          <a:noFill/>
          <a:ln w="12700">
            <a:noFill/>
            <a:miter lim="800000"/>
            <a:headEnd type="none" w="sm" len="sm"/>
            <a:tailEnd type="none" w="sm" len="sm"/>
          </a:ln>
        </p:spPr>
        <p:txBody>
          <a:bodyPr lIns="86493" tIns="43247" rIns="86493" bIns="43247">
            <a:prstTxWarp prst="textNoShape">
              <a:avLst/>
            </a:prstTxWarp>
            <a:spAutoFit/>
          </a:bodyPr>
          <a:lstStyle/>
          <a:p>
            <a:pPr defTabSz="865188" eaLnBrk="0" hangingPunct="0">
              <a:spcBef>
                <a:spcPct val="50000"/>
              </a:spcBef>
            </a:pPr>
            <a:r>
              <a:rPr lang="en-US" sz="800">
                <a:latin typeface="Arial Narrow" pitchFamily="-72" charset="0"/>
              </a:rPr>
              <a:t>PTA (2009). </a:t>
            </a:r>
            <a:r>
              <a:rPr lang="en-US" sz="800" i="1">
                <a:latin typeface="Arial Narrow" pitchFamily="-72" charset="0"/>
              </a:rPr>
              <a:t>PTA National Standards for Family-School Partnerships: An Implementation Guide.</a:t>
            </a:r>
            <a:endParaRPr lang="en-US" sz="800">
              <a:latin typeface="Arial Narrow" pitchFamily="-72" charset="0"/>
            </a:endParaRPr>
          </a:p>
        </p:txBody>
      </p:sp>
      <p:sp>
        <p:nvSpPr>
          <p:cNvPr id="6" name="TextBox 5"/>
          <p:cNvSpPr txBox="1"/>
          <p:nvPr/>
        </p:nvSpPr>
        <p:spPr>
          <a:xfrm rot="21120607">
            <a:off x="398463" y="4652963"/>
            <a:ext cx="3092450" cy="519112"/>
          </a:xfrm>
          <a:prstGeom prst="rect">
            <a:avLst/>
          </a:prstGeom>
          <a:noFill/>
        </p:spPr>
        <p:txBody>
          <a:bodyPr>
            <a:spAutoFit/>
          </a:bodyPr>
          <a:lstStyle/>
          <a:p>
            <a:pPr fontAlgn="auto">
              <a:spcBef>
                <a:spcPts val="0"/>
              </a:spcBef>
              <a:spcAft>
                <a:spcPts val="0"/>
              </a:spcAft>
              <a:defRPr/>
            </a:pPr>
            <a:r>
              <a:rPr lang="en-US" sz="2800" b="1" dirty="0">
                <a:solidFill>
                  <a:schemeClr val="accent4">
                    <a:lumMod val="75000"/>
                  </a:schemeClr>
                </a:solidFill>
                <a:latin typeface="+mn-lt"/>
                <a:ea typeface="+mn-ea"/>
                <a:cs typeface="+mn-cs"/>
              </a:rPr>
              <a:t>Meet the Challenge</a:t>
            </a:r>
          </a:p>
        </p:txBody>
      </p:sp>
    </p:spTree>
    <p:extLst>
      <p:ext uri="{BB962C8B-B14F-4D97-AF65-F5344CB8AC3E}">
        <p14:creationId xmlns:p14="http://schemas.microsoft.com/office/powerpoint/2010/main" val="3924908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Discussion Question</a:t>
            </a:r>
            <a:endParaRPr lang="en-US" dirty="0"/>
          </a:p>
        </p:txBody>
      </p:sp>
      <p:sp>
        <p:nvSpPr>
          <p:cNvPr id="3" name="Rectangle 2"/>
          <p:cNvSpPr/>
          <p:nvPr/>
        </p:nvSpPr>
        <p:spPr>
          <a:xfrm>
            <a:off x="1356609" y="1783829"/>
            <a:ext cx="6558197" cy="3508653"/>
          </a:xfrm>
          <a:prstGeom prst="rect">
            <a:avLst/>
          </a:prstGeom>
        </p:spPr>
        <p:txBody>
          <a:bodyPr wrap="square">
            <a:spAutoFit/>
          </a:bodyPr>
          <a:lstStyle/>
          <a:p>
            <a:pPr marL="45720" indent="0" algn="ctr">
              <a:buNone/>
            </a:pPr>
            <a:r>
              <a:rPr lang="en-US" sz="3600" b="1" dirty="0">
                <a:solidFill>
                  <a:schemeClr val="tx1">
                    <a:lumMod val="75000"/>
                  </a:schemeClr>
                </a:solidFill>
              </a:rPr>
              <a:t>How have you seen </a:t>
            </a:r>
            <a:endParaRPr lang="en-US" sz="3600" b="1" dirty="0" smtClean="0">
              <a:solidFill>
                <a:schemeClr val="tx1">
                  <a:lumMod val="75000"/>
                </a:schemeClr>
              </a:solidFill>
            </a:endParaRPr>
          </a:p>
          <a:p>
            <a:pPr marL="45720" indent="0" algn="ctr">
              <a:buNone/>
            </a:pPr>
            <a:r>
              <a:rPr lang="en-US" sz="3600" b="1" dirty="0" smtClean="0">
                <a:solidFill>
                  <a:schemeClr val="tx1">
                    <a:lumMod val="75000"/>
                  </a:schemeClr>
                </a:solidFill>
              </a:rPr>
              <a:t>Standards </a:t>
            </a:r>
            <a:r>
              <a:rPr lang="en-US" sz="3600" b="1" dirty="0">
                <a:solidFill>
                  <a:schemeClr val="tx1">
                    <a:lumMod val="75000"/>
                  </a:schemeClr>
                </a:solidFill>
              </a:rPr>
              <a:t>4-6 in </a:t>
            </a:r>
          </a:p>
          <a:p>
            <a:pPr marL="45720" indent="0" algn="ctr">
              <a:buNone/>
            </a:pPr>
            <a:r>
              <a:rPr lang="en-US" sz="3600" b="1" dirty="0">
                <a:solidFill>
                  <a:schemeClr val="tx1">
                    <a:lumMod val="75000"/>
                  </a:schemeClr>
                </a:solidFill>
              </a:rPr>
              <a:t>action in your district?</a:t>
            </a:r>
          </a:p>
          <a:p>
            <a:pPr marL="45720" indent="0" algn="ctr">
              <a:buNone/>
            </a:pPr>
            <a:endParaRPr lang="en-US" dirty="0"/>
          </a:p>
          <a:p>
            <a:pPr marL="45720" indent="0" algn="ctr">
              <a:buNone/>
            </a:pPr>
            <a:r>
              <a:rPr lang="en-US" sz="3200" b="1" dirty="0">
                <a:solidFill>
                  <a:schemeClr val="accent1">
                    <a:lumMod val="75000"/>
                  </a:schemeClr>
                </a:solidFill>
              </a:rPr>
              <a:t>Speaking Up for Every Child</a:t>
            </a:r>
          </a:p>
          <a:p>
            <a:pPr marL="45720" indent="0" algn="ctr">
              <a:buNone/>
            </a:pPr>
            <a:r>
              <a:rPr lang="en-US" sz="3200" b="1" dirty="0">
                <a:solidFill>
                  <a:schemeClr val="accent1">
                    <a:lumMod val="75000"/>
                  </a:schemeClr>
                </a:solidFill>
              </a:rPr>
              <a:t>Sharing Power</a:t>
            </a:r>
            <a:br>
              <a:rPr lang="en-US" sz="3200" b="1" dirty="0">
                <a:solidFill>
                  <a:schemeClr val="accent1">
                    <a:lumMod val="75000"/>
                  </a:schemeClr>
                </a:solidFill>
              </a:rPr>
            </a:br>
            <a:r>
              <a:rPr lang="en-US" sz="3200" b="1" dirty="0">
                <a:solidFill>
                  <a:schemeClr val="accent1">
                    <a:lumMod val="75000"/>
                  </a:schemeClr>
                </a:solidFill>
              </a:rPr>
              <a:t>Collaborating with the Community</a:t>
            </a:r>
          </a:p>
        </p:txBody>
      </p:sp>
    </p:spTree>
    <p:extLst>
      <p:ext uri="{BB962C8B-B14F-4D97-AF65-F5344CB8AC3E}">
        <p14:creationId xmlns:p14="http://schemas.microsoft.com/office/powerpoint/2010/main" val="3111469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fontAlgn="auto">
              <a:spcAft>
                <a:spcPts val="0"/>
              </a:spcAft>
              <a:buFont typeface="Wingdings" charset="2"/>
              <a:buNone/>
              <a:defRPr/>
            </a:pPr>
            <a:r>
              <a:rPr lang="en-US" sz="2800" u="sng" dirty="0" smtClean="0">
                <a:solidFill>
                  <a:schemeClr val="tx1">
                    <a:lumMod val="75000"/>
                  </a:schemeClr>
                </a:solidFill>
                <a:ea typeface="+mn-ea"/>
                <a:cs typeface="+mn-cs"/>
              </a:rPr>
              <a:t>Participants will</a:t>
            </a:r>
            <a:r>
              <a:rPr lang="en-US" sz="2800" dirty="0" smtClean="0">
                <a:solidFill>
                  <a:schemeClr val="tx1">
                    <a:lumMod val="75000"/>
                  </a:schemeClr>
                </a:solidFill>
                <a:ea typeface="+mn-ea"/>
                <a:cs typeface="+mn-cs"/>
              </a:rPr>
              <a:t>:</a:t>
            </a:r>
          </a:p>
          <a:p>
            <a:pPr marL="45720" indent="0" fontAlgn="auto">
              <a:spcAft>
                <a:spcPts val="0"/>
              </a:spcAft>
              <a:buFont typeface="Wingdings" charset="2"/>
              <a:buNone/>
              <a:defRPr/>
            </a:pPr>
            <a:endParaRPr lang="en-US" sz="1000" b="0" dirty="0" smtClean="0">
              <a:solidFill>
                <a:schemeClr val="tx1">
                  <a:lumMod val="75000"/>
                </a:schemeClr>
              </a:solidFill>
              <a:ea typeface="+mn-ea"/>
              <a:cs typeface="+mn-cs"/>
            </a:endParaRPr>
          </a:p>
          <a:p>
            <a:pPr fontAlgn="auto">
              <a:spcAft>
                <a:spcPts val="0"/>
              </a:spcAft>
              <a:defRPr/>
            </a:pPr>
            <a:r>
              <a:rPr lang="en-US" sz="2800" dirty="0" smtClean="0">
                <a:solidFill>
                  <a:schemeClr val="tx1">
                    <a:lumMod val="75000"/>
                  </a:schemeClr>
                </a:solidFill>
                <a:ea typeface="+mn-ea"/>
                <a:cs typeface="+mn-cs"/>
              </a:rPr>
              <a:t>Learn the components of a comprehensive partnership structure for student success.</a:t>
            </a:r>
          </a:p>
          <a:p>
            <a:pPr marL="45720" indent="0" fontAlgn="auto">
              <a:spcAft>
                <a:spcPts val="0"/>
              </a:spcAft>
              <a:buFont typeface="Wingdings" charset="2"/>
              <a:buNone/>
              <a:defRPr/>
            </a:pPr>
            <a:endParaRPr lang="en-US" sz="1000" dirty="0" smtClean="0">
              <a:solidFill>
                <a:schemeClr val="tx1">
                  <a:lumMod val="75000"/>
                </a:schemeClr>
              </a:solidFill>
              <a:ea typeface="+mn-ea"/>
              <a:cs typeface="+mn-cs"/>
            </a:endParaRPr>
          </a:p>
          <a:p>
            <a:pPr fontAlgn="auto">
              <a:spcAft>
                <a:spcPts val="0"/>
              </a:spcAft>
              <a:defRPr/>
            </a:pPr>
            <a:r>
              <a:rPr lang="en-US" sz="2800" dirty="0" smtClean="0">
                <a:solidFill>
                  <a:schemeClr val="tx1">
                    <a:lumMod val="75000"/>
                  </a:schemeClr>
                </a:solidFill>
                <a:ea typeface="+mn-ea"/>
                <a:cs typeface="+mn-cs"/>
              </a:rPr>
              <a:t>Discuss federal and state family partnership legislation and resources.</a:t>
            </a:r>
          </a:p>
          <a:p>
            <a:pPr marL="45720" indent="0" fontAlgn="auto">
              <a:spcAft>
                <a:spcPts val="0"/>
              </a:spcAft>
              <a:buFont typeface="Wingdings" charset="2"/>
              <a:buNone/>
              <a:defRPr/>
            </a:pPr>
            <a:endParaRPr lang="en-US" sz="1000" dirty="0" smtClean="0">
              <a:solidFill>
                <a:schemeClr val="tx1">
                  <a:lumMod val="75000"/>
                </a:schemeClr>
              </a:solidFill>
              <a:ea typeface="+mn-ea"/>
              <a:cs typeface="+mn-cs"/>
            </a:endParaRPr>
          </a:p>
          <a:p>
            <a:pPr fontAlgn="auto">
              <a:spcAft>
                <a:spcPts val="0"/>
              </a:spcAft>
              <a:defRPr/>
            </a:pPr>
            <a:r>
              <a:rPr lang="en-US" sz="2800" dirty="0" smtClean="0">
                <a:solidFill>
                  <a:schemeClr val="tx1">
                    <a:lumMod val="75000"/>
                  </a:schemeClr>
                </a:solidFill>
                <a:ea typeface="+mn-ea"/>
                <a:cs typeface="+mn-cs"/>
              </a:rPr>
              <a:t>Plan next steps to implement a comprehensive, sustainable partnership structure.</a:t>
            </a:r>
            <a:endParaRPr lang="en-US" sz="2800" dirty="0">
              <a:solidFill>
                <a:schemeClr val="tx1">
                  <a:lumMod val="75000"/>
                </a:schemeClr>
              </a:solidFill>
              <a:ea typeface="+mn-ea"/>
              <a:cs typeface="+mn-cs"/>
            </a:endParaRPr>
          </a:p>
        </p:txBody>
      </p:sp>
      <p:sp>
        <p:nvSpPr>
          <p:cNvPr id="3" name="Title 2"/>
          <p:cNvSpPr>
            <a:spLocks noGrp="1"/>
          </p:cNvSpPr>
          <p:nvPr>
            <p:ph type="title"/>
          </p:nvPr>
        </p:nvSpPr>
        <p:spPr/>
        <p:txBody>
          <a:bodyPr rtlCol="0"/>
          <a:lstStyle/>
          <a:p>
            <a:pPr fontAlgn="auto">
              <a:spcAft>
                <a:spcPts val="0"/>
              </a:spcAft>
              <a:defRPr/>
            </a:pPr>
            <a:r>
              <a:rPr lang="en-US" dirty="0" smtClean="0">
                <a:ea typeface="+mj-ea"/>
              </a:rPr>
              <a:t>Session Objectives</a:t>
            </a:r>
            <a:endParaRPr lang="en-US" dirty="0">
              <a:ea typeface="+mj-ea"/>
            </a:endParaRPr>
          </a:p>
        </p:txBody>
      </p:sp>
    </p:spTree>
    <p:extLst>
      <p:ext uri="{BB962C8B-B14F-4D97-AF65-F5344CB8AC3E}">
        <p14:creationId xmlns:p14="http://schemas.microsoft.com/office/powerpoint/2010/main" val="4106888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0999" y="175965"/>
            <a:ext cx="8381260" cy="782073"/>
          </a:xfrm>
        </p:spPr>
        <p:txBody>
          <a:bodyPr/>
          <a:lstStyle/>
          <a:p>
            <a:pPr algn="ctr"/>
            <a:r>
              <a:rPr lang="en-US" b="1" dirty="0" smtClean="0"/>
              <a:t>Activity #1</a:t>
            </a:r>
            <a:endParaRPr lang="en-US" b="1" dirty="0"/>
          </a:p>
        </p:txBody>
      </p:sp>
      <p:sp>
        <p:nvSpPr>
          <p:cNvPr id="4" name="Footer Placeholder 3"/>
          <p:cNvSpPr>
            <a:spLocks noGrp="1"/>
          </p:cNvSpPr>
          <p:nvPr>
            <p:ph type="ftr" sz="quarter" idx="3"/>
          </p:nvPr>
        </p:nvSpPr>
        <p:spPr/>
        <p:txBody>
          <a:bodyPr/>
          <a:lstStyle/>
          <a:p>
            <a:fld id="{757A2F4E-5D54-B04B-91BD-7E78EE1FE9FD}" type="slidenum">
              <a:rPr lang="en-US" smtClean="0"/>
              <a:pPr/>
              <a:t>20</a:t>
            </a:fld>
            <a:endParaRPr lang="en-US" dirty="0" smtClean="0"/>
          </a:p>
        </p:txBody>
      </p:sp>
      <p:sp>
        <p:nvSpPr>
          <p:cNvPr id="8" name="Content Placeholder 1"/>
          <p:cNvSpPr txBox="1">
            <a:spLocks/>
          </p:cNvSpPr>
          <p:nvPr/>
        </p:nvSpPr>
        <p:spPr>
          <a:xfrm>
            <a:off x="380999" y="1848808"/>
            <a:ext cx="8407893" cy="4781862"/>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SzPct val="110000"/>
              <a:buFont typeface="Wingdings" charset="2"/>
              <a:buNone/>
              <a:defRPr sz="3200" b="1" kern="1200" spc="150" baseline="0">
                <a:solidFill>
                  <a:srgbClr val="5C6670"/>
                </a:solidFill>
                <a:latin typeface="+mn-lt"/>
                <a:ea typeface="+mn-ea"/>
                <a:cs typeface="+mn-cs"/>
              </a:defRPr>
            </a:lvl1pPr>
            <a:lvl2pPr marL="457200" indent="0" algn="l" defTabSz="914400" rtl="0" eaLnBrk="1" latinLnBrk="0" hangingPunct="1">
              <a:spcBef>
                <a:spcPct val="20000"/>
              </a:spcBef>
              <a:buClr>
                <a:schemeClr val="accent2"/>
              </a:buClr>
              <a:buSzPct val="110000"/>
              <a:buFont typeface="Wingdings" charset="2"/>
              <a:buNone/>
              <a:defRPr sz="2800" kern="1200" spc="100" baseline="0">
                <a:solidFill>
                  <a:srgbClr val="5C6670"/>
                </a:solidFill>
                <a:latin typeface="+mn-lt"/>
                <a:ea typeface="+mn-ea"/>
                <a:cs typeface="+mn-cs"/>
              </a:defRPr>
            </a:lvl2pPr>
            <a:lvl3pPr marL="914400" indent="0" algn="l" defTabSz="914400" rtl="0" eaLnBrk="1" latinLnBrk="0" hangingPunct="1">
              <a:spcBef>
                <a:spcPct val="20000"/>
              </a:spcBef>
              <a:buClr>
                <a:schemeClr val="accent3"/>
              </a:buClr>
              <a:buSzPct val="110000"/>
              <a:buFont typeface="Wingdings" charset="2"/>
              <a:buNone/>
              <a:defRPr sz="2400" kern="1200" spc="100" baseline="0">
                <a:solidFill>
                  <a:srgbClr val="5C6670"/>
                </a:solidFill>
                <a:latin typeface="+mn-lt"/>
                <a:ea typeface="+mn-ea"/>
                <a:cs typeface="+mn-cs"/>
              </a:defRPr>
            </a:lvl3pPr>
            <a:lvl4pPr marL="1371600" indent="0" algn="l" defTabSz="914400" rtl="0" eaLnBrk="1" latinLnBrk="0" hangingPunct="1">
              <a:spcBef>
                <a:spcPct val="20000"/>
              </a:spcBef>
              <a:buClr>
                <a:schemeClr val="accent4"/>
              </a:buClr>
              <a:buSzPct val="110000"/>
              <a:buFont typeface="Wingdings" charset="2"/>
              <a:buNone/>
              <a:defRPr sz="2000" kern="1200">
                <a:solidFill>
                  <a:srgbClr val="5C6670"/>
                </a:solidFill>
                <a:latin typeface="+mn-lt"/>
                <a:ea typeface="+mn-ea"/>
                <a:cs typeface="+mn-cs"/>
              </a:defRPr>
            </a:lvl4pPr>
            <a:lvl5pPr marL="1828800" indent="0" algn="l" defTabSz="914400" rtl="0" eaLnBrk="1" latinLnBrk="0" hangingPunct="1">
              <a:spcBef>
                <a:spcPct val="20000"/>
              </a:spcBef>
              <a:buClr>
                <a:schemeClr val="accent6"/>
              </a:buClr>
              <a:buSzPct val="110000"/>
              <a:buFont typeface="Wingdings" charset="2"/>
              <a:buNone/>
              <a:defRPr sz="2000" kern="1200" spc="100" baseline="0">
                <a:solidFill>
                  <a:srgbClr val="5C6670"/>
                </a:solidFill>
                <a:latin typeface="+mn-lt"/>
                <a:ea typeface="+mn-ea"/>
                <a:cs typeface="+mn-cs"/>
              </a:defRPr>
            </a:lvl5pPr>
            <a:lvl6pPr marL="2286000" indent="0" algn="l" defTabSz="914400" rtl="0" eaLnBrk="1" latinLnBrk="0" hangingPunct="1">
              <a:spcBef>
                <a:spcPct val="20000"/>
              </a:spcBef>
              <a:buClr>
                <a:schemeClr val="accent1"/>
              </a:buClr>
              <a:buFont typeface="Wingdings" pitchFamily="2" charset="2"/>
              <a:buNone/>
              <a:defRPr sz="2000" kern="1200">
                <a:solidFill>
                  <a:schemeClr val="tx2"/>
                </a:solidFill>
                <a:latin typeface="+mn-lt"/>
                <a:ea typeface="+mn-ea"/>
                <a:cs typeface="+mn-cs"/>
              </a:defRPr>
            </a:lvl6pPr>
            <a:lvl7pPr marL="2743200" indent="0" algn="l" defTabSz="914400" rtl="0" eaLnBrk="1" latinLnBrk="0" hangingPunct="1">
              <a:spcBef>
                <a:spcPct val="20000"/>
              </a:spcBef>
              <a:buClr>
                <a:schemeClr val="accent2"/>
              </a:buClr>
              <a:buFont typeface="Wingdings" pitchFamily="2" charset="2"/>
              <a:buNone/>
              <a:defRPr sz="2000" kern="1200">
                <a:solidFill>
                  <a:schemeClr val="tx2"/>
                </a:solidFill>
                <a:latin typeface="+mn-lt"/>
                <a:ea typeface="+mn-ea"/>
                <a:cs typeface="+mn-cs"/>
              </a:defRPr>
            </a:lvl7pPr>
            <a:lvl8pPr marL="3200400" indent="0" algn="l" defTabSz="914400" rtl="0" eaLnBrk="1" latinLnBrk="0" hangingPunct="1">
              <a:spcBef>
                <a:spcPct val="20000"/>
              </a:spcBef>
              <a:buClr>
                <a:schemeClr val="accent3"/>
              </a:buClr>
              <a:buFont typeface="Wingdings" pitchFamily="2" charset="2"/>
              <a:buNone/>
              <a:defRPr sz="2000" kern="1200">
                <a:solidFill>
                  <a:schemeClr val="tx2"/>
                </a:solidFill>
                <a:latin typeface="+mn-lt"/>
                <a:ea typeface="+mn-ea"/>
                <a:cs typeface="+mn-cs"/>
              </a:defRPr>
            </a:lvl8pPr>
            <a:lvl9pPr marL="3657600" indent="0" algn="l" defTabSz="914400" rtl="0" eaLnBrk="1" latinLnBrk="0" hangingPunct="1">
              <a:spcBef>
                <a:spcPct val="20000"/>
              </a:spcBef>
              <a:buClr>
                <a:schemeClr val="accent5"/>
              </a:buClr>
              <a:buFont typeface="Wingdings" pitchFamily="2" charset="2"/>
              <a:buNone/>
              <a:defRPr sz="2000" kern="1200">
                <a:solidFill>
                  <a:schemeClr val="tx2"/>
                </a:solidFill>
                <a:latin typeface="+mn-lt"/>
                <a:ea typeface="+mn-ea"/>
                <a:cs typeface="+mn-cs"/>
              </a:defRPr>
            </a:lvl9pPr>
          </a:lstStyle>
          <a:p>
            <a:pPr marL="45720"/>
            <a:r>
              <a:rPr lang="en-US" sz="3600" u="sng" dirty="0" smtClean="0"/>
              <a:t>Challenge-go-Round</a:t>
            </a:r>
          </a:p>
          <a:p>
            <a:pPr marL="45720"/>
            <a:endParaRPr lang="en-US" sz="1000" u="sng" dirty="0" smtClean="0"/>
          </a:p>
          <a:p>
            <a:pPr marL="788670" indent="-742950" algn="l">
              <a:buFont typeface="Wingdings" charset="2"/>
              <a:buAutoNum type="arabicPeriod"/>
            </a:pPr>
            <a:r>
              <a:rPr lang="en-US" sz="2400" dirty="0" smtClean="0">
                <a:solidFill>
                  <a:schemeClr val="accent1">
                    <a:lumMod val="75000"/>
                  </a:schemeClr>
                </a:solidFill>
              </a:rPr>
              <a:t>Work </a:t>
            </a:r>
            <a:r>
              <a:rPr lang="en-US" sz="2400" dirty="0">
                <a:solidFill>
                  <a:schemeClr val="accent1">
                    <a:lumMod val="75000"/>
                  </a:schemeClr>
                </a:solidFill>
              </a:rPr>
              <a:t>with your team to identify a challenge to implementing Family-School-Community Partnerships.  Write your challenge on the poster.</a:t>
            </a:r>
          </a:p>
          <a:p>
            <a:pPr marL="788670" indent="-742950" algn="l">
              <a:buFont typeface="Wingdings" charset="2"/>
              <a:buAutoNum type="arabicPeriod"/>
            </a:pPr>
            <a:r>
              <a:rPr lang="en-US" sz="2400" dirty="0">
                <a:solidFill>
                  <a:schemeClr val="accent1">
                    <a:lumMod val="75000"/>
                  </a:schemeClr>
                </a:solidFill>
              </a:rPr>
              <a:t>At the signal, rotate clockwise to the next poster and write one solution.</a:t>
            </a:r>
          </a:p>
          <a:p>
            <a:pPr marL="788670" indent="-742950" algn="l">
              <a:buFont typeface="Wingdings" charset="2"/>
              <a:buAutoNum type="arabicPeriod"/>
            </a:pPr>
            <a:r>
              <a:rPr lang="en-US" sz="2400" dirty="0">
                <a:solidFill>
                  <a:schemeClr val="accent1">
                    <a:lumMod val="75000"/>
                  </a:schemeClr>
                </a:solidFill>
              </a:rPr>
              <a:t>Repeat until each challenge has 3 solutions.</a:t>
            </a:r>
          </a:p>
          <a:p>
            <a:pPr marL="788670" indent="-742950" algn="l">
              <a:buFont typeface="Wingdings" charset="2"/>
              <a:buAutoNum type="arabicPeriod"/>
            </a:pPr>
            <a:r>
              <a:rPr lang="en-US" sz="2400" dirty="0">
                <a:solidFill>
                  <a:schemeClr val="accent1">
                    <a:lumMod val="75000"/>
                  </a:schemeClr>
                </a:solidFill>
              </a:rPr>
              <a:t>Return to the poster with your challenge and determine which solution you like the best.</a:t>
            </a:r>
          </a:p>
          <a:p>
            <a:pPr marL="45720" algn="l"/>
            <a:endParaRPr lang="en-US" dirty="0" smtClean="0"/>
          </a:p>
          <a:p>
            <a:pPr marL="45720"/>
            <a:endParaRPr lang="en-US" dirty="0" smtClean="0"/>
          </a:p>
          <a:p>
            <a:endParaRPr lang="en-US" dirty="0"/>
          </a:p>
        </p:txBody>
      </p:sp>
    </p:spTree>
    <p:extLst>
      <p:ext uri="{BB962C8B-B14F-4D97-AF65-F5344CB8AC3E}">
        <p14:creationId xmlns:p14="http://schemas.microsoft.com/office/powerpoint/2010/main" val="20760065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Family Partnership Legislation</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21</a:t>
            </a:fld>
            <a:endParaRPr lang="en-US" dirty="0" smtClean="0"/>
          </a:p>
        </p:txBody>
      </p:sp>
    </p:spTree>
    <p:extLst>
      <p:ext uri="{BB962C8B-B14F-4D97-AF65-F5344CB8AC3E}">
        <p14:creationId xmlns:p14="http://schemas.microsoft.com/office/powerpoint/2010/main" val="1027797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88141"/>
          </a:xfrm>
        </p:spPr>
        <p:txBody>
          <a:bodyPr/>
          <a:lstStyle/>
          <a:p>
            <a:r>
              <a:rPr lang="en-US" dirty="0" smtClean="0"/>
              <a:t/>
            </a:r>
            <a:br>
              <a:rPr lang="en-US" dirty="0" smtClean="0"/>
            </a:br>
            <a:r>
              <a:rPr lang="en-US" dirty="0" smtClean="0"/>
              <a:t>Laws </a:t>
            </a:r>
            <a:r>
              <a:rPr lang="en-US" sz="3600" dirty="0" smtClean="0"/>
              <a:t>Informed by </a:t>
            </a:r>
            <a:br>
              <a:rPr lang="en-US" sz="3600" dirty="0" smtClean="0"/>
            </a:br>
            <a:r>
              <a:rPr lang="en-US" sz="3600" dirty="0" smtClean="0"/>
              <a:t>Research, Focused on Results</a:t>
            </a:r>
            <a:r>
              <a:rPr lang="en-US" dirty="0" smtClean="0"/>
              <a:t/>
            </a:r>
            <a:br>
              <a:rPr lang="en-US" dirty="0" smtClean="0"/>
            </a:br>
            <a:endParaRPr lang="en-US" dirty="0"/>
          </a:p>
        </p:txBody>
      </p:sp>
      <p:sp>
        <p:nvSpPr>
          <p:cNvPr id="3" name="Content Placeholder 2"/>
          <p:cNvSpPr>
            <a:spLocks noGrp="1"/>
          </p:cNvSpPr>
          <p:nvPr>
            <p:ph idx="1"/>
          </p:nvPr>
        </p:nvSpPr>
        <p:spPr>
          <a:xfrm>
            <a:off x="0" y="1608082"/>
            <a:ext cx="9143999" cy="4713889"/>
          </a:xfrm>
        </p:spPr>
        <p:txBody>
          <a:bodyPr>
            <a:normAutofit fontScale="85000" lnSpcReduction="20000"/>
          </a:bodyPr>
          <a:lstStyle/>
          <a:p>
            <a:r>
              <a:rPr lang="en-US" sz="2600" b="1" dirty="0" smtClean="0">
                <a:solidFill>
                  <a:schemeClr val="tx1">
                    <a:lumMod val="75000"/>
                  </a:schemeClr>
                </a:solidFill>
              </a:rPr>
              <a:t>Federal:</a:t>
            </a:r>
            <a:r>
              <a:rPr lang="en-US" sz="2800" dirty="0" smtClean="0">
                <a:solidFill>
                  <a:schemeClr val="tx1">
                    <a:lumMod val="75000"/>
                  </a:schemeClr>
                </a:solidFill>
              </a:rPr>
              <a:t> </a:t>
            </a:r>
          </a:p>
          <a:p>
            <a:pPr lvl="2"/>
            <a:r>
              <a:rPr lang="en-US" sz="2400" dirty="0" smtClean="0">
                <a:solidFill>
                  <a:schemeClr val="tx1">
                    <a:lumMod val="75000"/>
                  </a:schemeClr>
                </a:solidFill>
              </a:rPr>
              <a:t>Elementary and Secondary Education Act (ESEA)</a:t>
            </a:r>
          </a:p>
          <a:p>
            <a:pPr lvl="2"/>
            <a:r>
              <a:rPr lang="en-US" sz="2400" dirty="0" smtClean="0">
                <a:solidFill>
                  <a:schemeClr val="tx1">
                    <a:lumMod val="75000"/>
                  </a:schemeClr>
                </a:solidFill>
              </a:rPr>
              <a:t>Individuals with Disabilities Education Act (IDEA)</a:t>
            </a:r>
          </a:p>
          <a:p>
            <a:pPr lvl="2"/>
            <a:r>
              <a:rPr lang="en-US" sz="2500" dirty="0">
                <a:solidFill>
                  <a:schemeClr val="tx1">
                    <a:lumMod val="75000"/>
                  </a:schemeClr>
                </a:solidFill>
              </a:rPr>
              <a:t>Improving Head Start for School Readiness Act </a:t>
            </a:r>
            <a:endParaRPr lang="en-US" sz="2500" dirty="0" smtClean="0">
              <a:solidFill>
                <a:schemeClr val="tx1">
                  <a:lumMod val="75000"/>
                </a:schemeClr>
              </a:solidFill>
            </a:endParaRPr>
          </a:p>
          <a:p>
            <a:pPr lvl="2"/>
            <a:r>
              <a:rPr lang="en-US" sz="2400" dirty="0" smtClean="0">
                <a:solidFill>
                  <a:schemeClr val="tx1">
                    <a:lumMod val="75000"/>
                  </a:schemeClr>
                </a:solidFill>
              </a:rPr>
              <a:t>Workforce Investment Act (WIA)</a:t>
            </a:r>
            <a:endParaRPr lang="en-US" sz="3200" dirty="0">
              <a:solidFill>
                <a:schemeClr val="tx1">
                  <a:lumMod val="75000"/>
                </a:schemeClr>
              </a:solidFill>
            </a:endParaRPr>
          </a:p>
          <a:p>
            <a:r>
              <a:rPr lang="en-US" sz="2600" b="1" dirty="0" smtClean="0">
                <a:solidFill>
                  <a:schemeClr val="tx1">
                    <a:lumMod val="75000"/>
                  </a:schemeClr>
                </a:solidFill>
              </a:rPr>
              <a:t>Colorado:</a:t>
            </a:r>
            <a:r>
              <a:rPr lang="en-US" sz="2600" dirty="0" smtClean="0">
                <a:solidFill>
                  <a:schemeClr val="tx1">
                    <a:lumMod val="75000"/>
                  </a:schemeClr>
                </a:solidFill>
              </a:rPr>
              <a:t> </a:t>
            </a:r>
          </a:p>
          <a:p>
            <a:pPr lvl="2"/>
            <a:r>
              <a:rPr lang="en-US" sz="2400" dirty="0" smtClean="0">
                <a:solidFill>
                  <a:schemeClr val="tx1">
                    <a:lumMod val="75000"/>
                  </a:schemeClr>
                </a:solidFill>
              </a:rPr>
              <a:t>Exceptional Children’s Educational Act (ECEA)</a:t>
            </a:r>
          </a:p>
          <a:p>
            <a:pPr lvl="2"/>
            <a:r>
              <a:rPr lang="en-US" sz="2400" dirty="0">
                <a:solidFill>
                  <a:schemeClr val="tx1">
                    <a:lumMod val="75000"/>
                  </a:schemeClr>
                </a:solidFill>
              </a:rPr>
              <a:t>Colorado Preschool Program Act (C.R.S. 22-28-101 through 114)</a:t>
            </a:r>
          </a:p>
          <a:p>
            <a:pPr lvl="2"/>
            <a:r>
              <a:rPr lang="en-US" sz="2400" dirty="0">
                <a:solidFill>
                  <a:schemeClr val="tx1">
                    <a:lumMod val="75000"/>
                  </a:schemeClr>
                </a:solidFill>
              </a:rPr>
              <a:t>Colorado’s Achievement Plan For Kids </a:t>
            </a:r>
            <a:r>
              <a:rPr lang="en-US" sz="2400" dirty="0" smtClean="0">
                <a:solidFill>
                  <a:schemeClr val="tx1">
                    <a:lumMod val="75000"/>
                  </a:schemeClr>
                </a:solidFill>
              </a:rPr>
              <a:t>(S.B</a:t>
            </a:r>
            <a:r>
              <a:rPr lang="en-US" sz="2400" dirty="0">
                <a:solidFill>
                  <a:schemeClr val="tx1">
                    <a:lumMod val="75000"/>
                  </a:schemeClr>
                </a:solidFill>
              </a:rPr>
              <a:t>. 08-212</a:t>
            </a:r>
            <a:r>
              <a:rPr lang="en-US" sz="2400" dirty="0" smtClean="0">
                <a:solidFill>
                  <a:schemeClr val="tx1">
                    <a:lumMod val="75000"/>
                  </a:schemeClr>
                </a:solidFill>
              </a:rPr>
              <a:t>)</a:t>
            </a:r>
          </a:p>
          <a:p>
            <a:pPr lvl="2"/>
            <a:r>
              <a:rPr lang="en-US" sz="2400" dirty="0">
                <a:solidFill>
                  <a:schemeClr val="tx1">
                    <a:lumMod val="75000"/>
                  </a:schemeClr>
                </a:solidFill>
              </a:rPr>
              <a:t>Individual Career and Academic Plan (ICAP) (S.B. 09-256</a:t>
            </a:r>
            <a:r>
              <a:rPr lang="en-US" sz="2400" dirty="0" smtClean="0">
                <a:solidFill>
                  <a:schemeClr val="tx1">
                    <a:lumMod val="75000"/>
                  </a:schemeClr>
                </a:solidFill>
              </a:rPr>
              <a:t>)</a:t>
            </a:r>
          </a:p>
          <a:p>
            <a:pPr lvl="2"/>
            <a:r>
              <a:rPr lang="en-US" sz="2400" dirty="0" smtClean="0">
                <a:solidFill>
                  <a:schemeClr val="tx1">
                    <a:lumMod val="75000"/>
                  </a:schemeClr>
                </a:solidFill>
              </a:rPr>
              <a:t>Education </a:t>
            </a:r>
            <a:r>
              <a:rPr lang="en-US" sz="2400" dirty="0">
                <a:solidFill>
                  <a:schemeClr val="tx1">
                    <a:lumMod val="75000"/>
                  </a:schemeClr>
                </a:solidFill>
              </a:rPr>
              <a:t>Accountability Act (S.B. </a:t>
            </a:r>
            <a:r>
              <a:rPr lang="en-US" sz="2400" dirty="0" smtClean="0">
                <a:solidFill>
                  <a:schemeClr val="tx1">
                    <a:lumMod val="75000"/>
                  </a:schemeClr>
                </a:solidFill>
              </a:rPr>
              <a:t>09-</a:t>
            </a:r>
            <a:r>
              <a:rPr lang="en-US" sz="2400" dirty="0">
                <a:solidFill>
                  <a:schemeClr val="tx1">
                    <a:lumMod val="75000"/>
                  </a:schemeClr>
                </a:solidFill>
              </a:rPr>
              <a:t>163</a:t>
            </a:r>
            <a:r>
              <a:rPr lang="en-US" sz="2400" dirty="0" smtClean="0">
                <a:solidFill>
                  <a:schemeClr val="tx1">
                    <a:lumMod val="75000"/>
                  </a:schemeClr>
                </a:solidFill>
              </a:rPr>
              <a:t>)</a:t>
            </a:r>
          </a:p>
          <a:p>
            <a:pPr lvl="2"/>
            <a:r>
              <a:rPr lang="en-US" sz="2400" dirty="0" smtClean="0">
                <a:solidFill>
                  <a:schemeClr val="tx1">
                    <a:lumMod val="75000"/>
                  </a:schemeClr>
                </a:solidFill>
              </a:rPr>
              <a:t>State Advisory Council for Parent Involvement in Education (S.B. 09-090)</a:t>
            </a:r>
            <a:endParaRPr lang="en-US" sz="2400" dirty="0">
              <a:solidFill>
                <a:schemeClr val="tx1">
                  <a:lumMod val="75000"/>
                </a:schemeClr>
              </a:solidFill>
            </a:endParaRPr>
          </a:p>
          <a:p>
            <a:pPr lvl="2"/>
            <a:r>
              <a:rPr lang="en-US" sz="2400" dirty="0" smtClean="0">
                <a:solidFill>
                  <a:schemeClr val="tx1">
                    <a:lumMod val="75000"/>
                  </a:schemeClr>
                </a:solidFill>
              </a:rPr>
              <a:t>Educator Effectiveness (S.B.10-191)</a:t>
            </a:r>
          </a:p>
          <a:p>
            <a:pPr lvl="2"/>
            <a:r>
              <a:rPr lang="en-US" sz="2400" dirty="0" smtClean="0">
                <a:solidFill>
                  <a:schemeClr val="tx1">
                    <a:lumMod val="75000"/>
                  </a:schemeClr>
                </a:solidFill>
              </a:rPr>
              <a:t>READ Act (H.B. 12-1345)</a:t>
            </a:r>
          </a:p>
          <a:p>
            <a:pPr lvl="2"/>
            <a:r>
              <a:rPr lang="en-US" sz="2400" dirty="0" smtClean="0">
                <a:solidFill>
                  <a:schemeClr val="tx1">
                    <a:lumMod val="75000"/>
                  </a:schemeClr>
                </a:solidFill>
              </a:rPr>
              <a:t>Increasing Parent Engagement in Public Schools (S.B. 13-193)</a:t>
            </a:r>
          </a:p>
        </p:txBody>
      </p:sp>
    </p:spTree>
    <p:extLst>
      <p:ext uri="{BB962C8B-B14F-4D97-AF65-F5344CB8AC3E}">
        <p14:creationId xmlns:p14="http://schemas.microsoft.com/office/powerpoint/2010/main" val="22383668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762812"/>
          </a:xfrm>
        </p:spPr>
        <p:txBody>
          <a:bodyPr/>
          <a:lstStyle/>
          <a:p>
            <a:r>
              <a:rPr lang="en-US" sz="2800" dirty="0" smtClean="0"/>
              <a:t>Support from CDE and SACPIE </a:t>
            </a:r>
            <a:br>
              <a:rPr lang="en-US" sz="2800" dirty="0" smtClean="0"/>
            </a:br>
            <a:r>
              <a:rPr lang="en-US" sz="2800" dirty="0" smtClean="0"/>
              <a:t>S.B</a:t>
            </a:r>
            <a:r>
              <a:rPr lang="en-US" sz="2800" dirty="0"/>
              <a:t>. 13-193</a:t>
            </a:r>
            <a:br>
              <a:rPr lang="en-US" sz="2800" dirty="0"/>
            </a:br>
            <a:r>
              <a:rPr lang="en-US" sz="2800" dirty="0"/>
              <a:t>Increasing Parent Engagement in Public Schools</a:t>
            </a:r>
          </a:p>
        </p:txBody>
      </p:sp>
      <p:sp>
        <p:nvSpPr>
          <p:cNvPr id="3" name="Content Placeholder 2"/>
          <p:cNvSpPr>
            <a:spLocks noGrp="1"/>
          </p:cNvSpPr>
          <p:nvPr>
            <p:ph idx="1"/>
          </p:nvPr>
        </p:nvSpPr>
        <p:spPr>
          <a:xfrm>
            <a:off x="251224" y="1897380"/>
            <a:ext cx="8732519" cy="4139885"/>
          </a:xfrm>
        </p:spPr>
        <p:txBody>
          <a:bodyPr>
            <a:normAutofit/>
          </a:bodyPr>
          <a:lstStyle/>
          <a:p>
            <a:r>
              <a:rPr lang="en-US" sz="2800" dirty="0">
                <a:solidFill>
                  <a:schemeClr val="tx1">
                    <a:lumMod val="75000"/>
                  </a:schemeClr>
                </a:solidFill>
              </a:rPr>
              <a:t>Coordinate and communicate with districts’ Family Partnership Liaison </a:t>
            </a:r>
          </a:p>
          <a:p>
            <a:r>
              <a:rPr lang="en-US" sz="2800" dirty="0" smtClean="0">
                <a:solidFill>
                  <a:schemeClr val="tx1">
                    <a:lumMod val="75000"/>
                  </a:schemeClr>
                </a:solidFill>
              </a:rPr>
              <a:t>Promising practices trainings</a:t>
            </a:r>
            <a:endParaRPr lang="en-US" sz="2800" dirty="0">
              <a:solidFill>
                <a:schemeClr val="tx1">
                  <a:lumMod val="75000"/>
                </a:schemeClr>
              </a:solidFill>
            </a:endParaRPr>
          </a:p>
          <a:p>
            <a:r>
              <a:rPr lang="en-US" sz="2800" dirty="0" smtClean="0">
                <a:solidFill>
                  <a:schemeClr val="tx1">
                    <a:lumMod val="75000"/>
                  </a:schemeClr>
                </a:solidFill>
              </a:rPr>
              <a:t>SAC/DAC </a:t>
            </a:r>
            <a:r>
              <a:rPr lang="en-US" sz="2800" dirty="0">
                <a:solidFill>
                  <a:schemeClr val="tx1">
                    <a:lumMod val="75000"/>
                  </a:schemeClr>
                </a:solidFill>
              </a:rPr>
              <a:t>trainings</a:t>
            </a:r>
          </a:p>
          <a:p>
            <a:r>
              <a:rPr lang="en-US" sz="2800" dirty="0">
                <a:solidFill>
                  <a:schemeClr val="tx1">
                    <a:lumMod val="75000"/>
                  </a:schemeClr>
                </a:solidFill>
              </a:rPr>
              <a:t>Identify key indicators of successful parent engagement</a:t>
            </a:r>
          </a:p>
          <a:p>
            <a:r>
              <a:rPr lang="en-US" sz="2800" dirty="0">
                <a:solidFill>
                  <a:schemeClr val="tx1">
                    <a:lumMod val="75000"/>
                  </a:schemeClr>
                </a:solidFill>
              </a:rPr>
              <a:t>Report to State Board of Education, the Colorado Commission of Higher Education, and the Education Committees of the Senate and House on progress </a:t>
            </a:r>
          </a:p>
          <a:p>
            <a:endParaRPr lang="en-US" sz="2400" dirty="0" smtClean="0">
              <a:solidFill>
                <a:schemeClr val="tx1">
                  <a:lumMod val="75000"/>
                </a:schemeClr>
              </a:solidFill>
            </a:endParaRPr>
          </a:p>
        </p:txBody>
      </p:sp>
    </p:spTree>
    <p:extLst>
      <p:ext uri="{BB962C8B-B14F-4D97-AF65-F5344CB8AC3E}">
        <p14:creationId xmlns:p14="http://schemas.microsoft.com/office/powerpoint/2010/main" val="2564827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lumMod val="75000"/>
                  </a:schemeClr>
                </a:solidFill>
              </a:rPr>
              <a:t>Solicit parent participation on school and district accountability committees (SACs and DACs), including parents that represent the student population.</a:t>
            </a:r>
          </a:p>
          <a:p>
            <a:r>
              <a:rPr lang="en-US" dirty="0" smtClean="0">
                <a:solidFill>
                  <a:schemeClr val="tx1">
                    <a:lumMod val="75000"/>
                  </a:schemeClr>
                </a:solidFill>
              </a:rPr>
              <a:t>Incorporate strategies on the Unified Improvement Plan to increase parent engagement in schools (Priority Improvement and Turnaround Schools).</a:t>
            </a:r>
          </a:p>
          <a:p>
            <a:r>
              <a:rPr lang="en-US" dirty="0" smtClean="0">
                <a:solidFill>
                  <a:schemeClr val="tx1">
                    <a:lumMod val="75000"/>
                  </a:schemeClr>
                </a:solidFill>
              </a:rPr>
              <a:t>Each school district board of education shall adopt a district policy for increasing an supporting parent engagement in the public and charter schools of the district.</a:t>
            </a:r>
          </a:p>
          <a:p>
            <a:r>
              <a:rPr lang="en-US" dirty="0" smtClean="0">
                <a:solidFill>
                  <a:schemeClr val="tx1">
                    <a:lumMod val="75000"/>
                  </a:schemeClr>
                </a:solidFill>
              </a:rPr>
              <a:t>Districts shall identify a Family Partnership Liaison as the point of contact for family engagement training and resources.</a:t>
            </a:r>
            <a:endParaRPr lang="en-US" dirty="0">
              <a:solidFill>
                <a:schemeClr val="tx1">
                  <a:lumMod val="75000"/>
                </a:schemeClr>
              </a:solidFill>
            </a:endParaRPr>
          </a:p>
        </p:txBody>
      </p:sp>
      <p:sp>
        <p:nvSpPr>
          <p:cNvPr id="3" name="Title 2"/>
          <p:cNvSpPr>
            <a:spLocks noGrp="1"/>
          </p:cNvSpPr>
          <p:nvPr>
            <p:ph type="title"/>
          </p:nvPr>
        </p:nvSpPr>
        <p:spPr/>
        <p:txBody>
          <a:bodyPr/>
          <a:lstStyle/>
          <a:p>
            <a:r>
              <a:rPr lang="en-US" dirty="0"/>
              <a:t>What does S.B. 13-193 mean for </a:t>
            </a:r>
            <a:br>
              <a:rPr lang="en-US" dirty="0"/>
            </a:br>
            <a:r>
              <a:rPr lang="en-US" dirty="0"/>
              <a:t>schools and districts?</a:t>
            </a:r>
          </a:p>
        </p:txBody>
      </p:sp>
    </p:spTree>
    <p:extLst>
      <p:ext uri="{BB962C8B-B14F-4D97-AF65-F5344CB8AC3E}">
        <p14:creationId xmlns:p14="http://schemas.microsoft.com/office/powerpoint/2010/main" val="29824427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solidFill>
                  <a:schemeClr val="tx1">
                    <a:lumMod val="75000"/>
                  </a:schemeClr>
                </a:solidFill>
              </a:rPr>
              <a:t>L</a:t>
            </a:r>
            <a:r>
              <a:rPr lang="en-US" dirty="0" smtClean="0">
                <a:solidFill>
                  <a:schemeClr val="tx1">
                    <a:lumMod val="75000"/>
                  </a:schemeClr>
                </a:solidFill>
              </a:rPr>
              <a:t>ocal </a:t>
            </a:r>
            <a:r>
              <a:rPr lang="en-US" dirty="0">
                <a:solidFill>
                  <a:schemeClr val="tx1">
                    <a:lumMod val="75000"/>
                  </a:schemeClr>
                </a:solidFill>
              </a:rPr>
              <a:t>boards to work with the parent members </a:t>
            </a:r>
            <a:r>
              <a:rPr lang="en-US" dirty="0" smtClean="0">
                <a:solidFill>
                  <a:schemeClr val="tx1">
                    <a:lumMod val="75000"/>
                  </a:schemeClr>
                </a:solidFill>
              </a:rPr>
              <a:t>of the </a:t>
            </a:r>
            <a:r>
              <a:rPr lang="en-US" dirty="0">
                <a:solidFill>
                  <a:schemeClr val="tx1">
                    <a:lumMod val="75000"/>
                  </a:schemeClr>
                </a:solidFill>
              </a:rPr>
              <a:t>district accountability committee (DAC) to create, adopt and implement a </a:t>
            </a:r>
            <a:r>
              <a:rPr lang="en-US" dirty="0" smtClean="0">
                <a:solidFill>
                  <a:schemeClr val="tx1">
                    <a:lumMod val="75000"/>
                  </a:schemeClr>
                </a:solidFill>
              </a:rPr>
              <a:t>parent engagement </a:t>
            </a:r>
            <a:r>
              <a:rPr lang="en-US" dirty="0">
                <a:solidFill>
                  <a:schemeClr val="tx1">
                    <a:lumMod val="75000"/>
                  </a:schemeClr>
                </a:solidFill>
              </a:rPr>
              <a:t>policy. C.R.S. 22-32-142(1)(a</a:t>
            </a:r>
            <a:r>
              <a:rPr lang="en-US" dirty="0" smtClean="0">
                <a:solidFill>
                  <a:schemeClr val="tx1">
                    <a:lumMod val="75000"/>
                  </a:schemeClr>
                </a:solidFill>
              </a:rPr>
              <a:t>).</a:t>
            </a:r>
          </a:p>
          <a:p>
            <a:pPr marL="45720" indent="0">
              <a:buNone/>
            </a:pPr>
            <a:endParaRPr lang="en-US" sz="1000" dirty="0" smtClean="0">
              <a:solidFill>
                <a:schemeClr val="tx1">
                  <a:lumMod val="75000"/>
                </a:schemeClr>
              </a:solidFill>
            </a:endParaRPr>
          </a:p>
          <a:p>
            <a:r>
              <a:rPr lang="en-US" dirty="0" smtClean="0">
                <a:solidFill>
                  <a:schemeClr val="tx1">
                    <a:lumMod val="75000"/>
                  </a:schemeClr>
                </a:solidFill>
              </a:rPr>
              <a:t>The School Accountability Committee (SAC) shall assist that district in implementing at the school the adopted family engagement policy.</a:t>
            </a:r>
          </a:p>
          <a:p>
            <a:pPr marL="45720" indent="0">
              <a:buNone/>
            </a:pPr>
            <a:endParaRPr lang="en-US" sz="1000" dirty="0" smtClean="0">
              <a:solidFill>
                <a:schemeClr val="tx1">
                  <a:lumMod val="75000"/>
                </a:schemeClr>
              </a:solidFill>
            </a:endParaRPr>
          </a:p>
          <a:p>
            <a:r>
              <a:rPr lang="en-US" dirty="0" smtClean="0">
                <a:solidFill>
                  <a:schemeClr val="tx1">
                    <a:lumMod val="75000"/>
                  </a:schemeClr>
                </a:solidFill>
              </a:rPr>
              <a:t>This policy </a:t>
            </a:r>
            <a:r>
              <a:rPr lang="en-US" u="sng" dirty="0" smtClean="0">
                <a:solidFill>
                  <a:schemeClr val="tx1">
                    <a:lumMod val="75000"/>
                  </a:schemeClr>
                </a:solidFill>
              </a:rPr>
              <a:t>can be</a:t>
            </a:r>
            <a:r>
              <a:rPr lang="en-US" dirty="0" smtClean="0">
                <a:solidFill>
                  <a:schemeClr val="tx1">
                    <a:lumMod val="75000"/>
                  </a:schemeClr>
                </a:solidFill>
              </a:rPr>
              <a:t> the Title I district- level parent involvement policy (KBA). </a:t>
            </a:r>
            <a:endParaRPr lang="en-US" dirty="0">
              <a:solidFill>
                <a:schemeClr val="tx1">
                  <a:lumMod val="75000"/>
                </a:schemeClr>
              </a:solidFill>
            </a:endParaRPr>
          </a:p>
        </p:txBody>
      </p:sp>
      <p:sp>
        <p:nvSpPr>
          <p:cNvPr id="4" name="Title 3"/>
          <p:cNvSpPr>
            <a:spLocks noGrp="1"/>
          </p:cNvSpPr>
          <p:nvPr>
            <p:ph type="title"/>
          </p:nvPr>
        </p:nvSpPr>
        <p:spPr>
          <a:xfrm>
            <a:off x="380999" y="216362"/>
            <a:ext cx="8381260" cy="1054394"/>
          </a:xfrm>
        </p:spPr>
        <p:txBody>
          <a:bodyPr/>
          <a:lstStyle/>
          <a:p>
            <a:r>
              <a:rPr lang="en-US" dirty="0" smtClean="0"/>
              <a:t>Policy Requirements</a:t>
            </a:r>
            <a:br>
              <a:rPr lang="en-US" dirty="0" smtClean="0"/>
            </a:br>
            <a:r>
              <a:rPr lang="en-US" dirty="0" smtClean="0"/>
              <a:t>SB 13-193</a:t>
            </a:r>
            <a:endParaRPr lang="en-US" dirty="0"/>
          </a:p>
        </p:txBody>
      </p:sp>
    </p:spTree>
    <p:extLst>
      <p:ext uri="{BB962C8B-B14F-4D97-AF65-F5344CB8AC3E}">
        <p14:creationId xmlns:p14="http://schemas.microsoft.com/office/powerpoint/2010/main" val="39980665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Title I Parental Involvement : </a:t>
            </a:r>
          </a:p>
          <a:p>
            <a:pPr lvl="1"/>
            <a:r>
              <a:rPr lang="en-US" sz="2400" dirty="0"/>
              <a:t>District plan and policy</a:t>
            </a:r>
          </a:p>
          <a:p>
            <a:pPr lvl="1"/>
            <a:r>
              <a:rPr lang="en-US" sz="2400" dirty="0"/>
              <a:t>School plan, including parent policy and compact </a:t>
            </a:r>
          </a:p>
          <a:p>
            <a:pPr lvl="1"/>
            <a:r>
              <a:rPr lang="en-US" sz="2400" dirty="0"/>
              <a:t>Evaluation of policy </a:t>
            </a:r>
          </a:p>
          <a:p>
            <a:r>
              <a:rPr lang="en-US" dirty="0"/>
              <a:t>Parents Right to Know [the qualifications of their child’s teachers]</a:t>
            </a:r>
            <a:endParaRPr lang="en-US" dirty="0">
              <a:ln>
                <a:solidFill>
                  <a:srgbClr val="FFFF00"/>
                </a:solidFill>
              </a:ln>
            </a:endParaRPr>
          </a:p>
          <a:p>
            <a:r>
              <a:rPr lang="en-US" dirty="0"/>
              <a:t>Title III parent notification for child’s eligibility for Language Instructional Education Program (LIEP aka ELL program)</a:t>
            </a:r>
          </a:p>
          <a:p>
            <a:r>
              <a:rPr lang="en-US" dirty="0"/>
              <a:t>Title III AMAO notification if LEA fails to meet </a:t>
            </a:r>
            <a:r>
              <a:rPr lang="en-US" u="sng" dirty="0"/>
              <a:t>all </a:t>
            </a:r>
            <a:r>
              <a:rPr lang="en-US" dirty="0"/>
              <a:t>three AMAOs for two consecutive years</a:t>
            </a:r>
          </a:p>
        </p:txBody>
      </p:sp>
      <p:sp>
        <p:nvSpPr>
          <p:cNvPr id="3" name="Title 2"/>
          <p:cNvSpPr>
            <a:spLocks noGrp="1"/>
          </p:cNvSpPr>
          <p:nvPr>
            <p:ph type="title"/>
          </p:nvPr>
        </p:nvSpPr>
        <p:spPr/>
        <p:txBody>
          <a:bodyPr/>
          <a:lstStyle/>
          <a:p>
            <a:r>
              <a:rPr lang="en-US" dirty="0" smtClean="0"/>
              <a:t>ESEA</a:t>
            </a:r>
            <a:br>
              <a:rPr lang="en-US" dirty="0" smtClean="0"/>
            </a:br>
            <a:r>
              <a:rPr lang="en-US" dirty="0" smtClean="0"/>
              <a:t>Specific </a:t>
            </a:r>
            <a:r>
              <a:rPr lang="en-US" dirty="0"/>
              <a:t>Statutory Requirements</a:t>
            </a:r>
          </a:p>
        </p:txBody>
      </p:sp>
      <p:sp>
        <p:nvSpPr>
          <p:cNvPr id="4" name="Footer Placeholder 3"/>
          <p:cNvSpPr>
            <a:spLocks noGrp="1"/>
          </p:cNvSpPr>
          <p:nvPr>
            <p:ph type="ftr" sz="quarter" idx="3"/>
          </p:nvPr>
        </p:nvSpPr>
        <p:spPr/>
        <p:txBody>
          <a:bodyPr/>
          <a:lstStyle/>
          <a:p>
            <a:fld id="{757A2F4E-5D54-B04B-91BD-7E78EE1FE9FD}" type="slidenum">
              <a:rPr lang="en-US" smtClean="0"/>
              <a:pPr/>
              <a:t>26</a:t>
            </a:fld>
            <a:endParaRPr lang="en-US" dirty="0" smtClean="0"/>
          </a:p>
        </p:txBody>
      </p:sp>
    </p:spTree>
    <p:extLst>
      <p:ext uri="{BB962C8B-B14F-4D97-AF65-F5344CB8AC3E}">
        <p14:creationId xmlns:p14="http://schemas.microsoft.com/office/powerpoint/2010/main" val="32501253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sz="2800" dirty="0"/>
              <a:t>Policy </a:t>
            </a:r>
            <a:r>
              <a:rPr lang="en-US" sz="2800" dirty="0" smtClean="0"/>
              <a:t>addresses: </a:t>
            </a:r>
            <a:endParaRPr lang="en-US" sz="2800" dirty="0"/>
          </a:p>
          <a:p>
            <a:pPr lvl="1">
              <a:buFont typeface="Wingdings" panose="05000000000000000000" pitchFamily="2" charset="2"/>
              <a:buChar char="§"/>
            </a:pPr>
            <a:r>
              <a:rPr lang="en-US" sz="2800" dirty="0"/>
              <a:t>The LEA’s expectations for parents</a:t>
            </a:r>
          </a:p>
          <a:p>
            <a:pPr lvl="1">
              <a:buFont typeface="Wingdings" panose="05000000000000000000" pitchFamily="2" charset="2"/>
              <a:buChar char="§"/>
            </a:pPr>
            <a:r>
              <a:rPr lang="en-US" sz="2800" dirty="0"/>
              <a:t>How the LEA will involve parents in decision making</a:t>
            </a:r>
          </a:p>
          <a:p>
            <a:pPr lvl="1">
              <a:buFont typeface="Wingdings" panose="05000000000000000000" pitchFamily="2" charset="2"/>
              <a:buChar char="§"/>
            </a:pPr>
            <a:r>
              <a:rPr lang="en-US" sz="2800" dirty="0"/>
              <a:t>How the LEA will work to build the Title I schools’ and parents’ capacity for strong parental involvement to improve student academic achievement - understanding the state academic standards, academic assessments, and how to monitor a child’s </a:t>
            </a:r>
            <a:r>
              <a:rPr lang="en-US" sz="2800" dirty="0" smtClean="0"/>
              <a:t>progress</a:t>
            </a:r>
            <a:endParaRPr lang="en-US" sz="2800" dirty="0"/>
          </a:p>
        </p:txBody>
      </p:sp>
      <p:sp>
        <p:nvSpPr>
          <p:cNvPr id="3" name="Title 2"/>
          <p:cNvSpPr>
            <a:spLocks noGrp="1"/>
          </p:cNvSpPr>
          <p:nvPr>
            <p:ph type="title"/>
          </p:nvPr>
        </p:nvSpPr>
        <p:spPr/>
        <p:txBody>
          <a:bodyPr/>
          <a:lstStyle/>
          <a:p>
            <a:r>
              <a:rPr lang="en-US" dirty="0"/>
              <a:t>Title IA LEA </a:t>
            </a:r>
            <a:r>
              <a:rPr lang="en-US" dirty="0" smtClean="0"/>
              <a:t/>
            </a:r>
            <a:br>
              <a:rPr lang="en-US" dirty="0" smtClean="0"/>
            </a:br>
            <a:r>
              <a:rPr lang="en-US" dirty="0" smtClean="0"/>
              <a:t>Parental Involvement </a:t>
            </a:r>
            <a:r>
              <a:rPr lang="en-US" dirty="0"/>
              <a:t>Policy</a:t>
            </a:r>
          </a:p>
        </p:txBody>
      </p:sp>
      <p:sp>
        <p:nvSpPr>
          <p:cNvPr id="4" name="Footer Placeholder 3"/>
          <p:cNvSpPr>
            <a:spLocks noGrp="1"/>
          </p:cNvSpPr>
          <p:nvPr>
            <p:ph type="ftr" sz="quarter" idx="3"/>
          </p:nvPr>
        </p:nvSpPr>
        <p:spPr/>
        <p:txBody>
          <a:bodyPr/>
          <a:lstStyle/>
          <a:p>
            <a:fld id="{757A2F4E-5D54-B04B-91BD-7E78EE1FE9FD}" type="slidenum">
              <a:rPr lang="en-US" smtClean="0"/>
              <a:pPr/>
              <a:t>27</a:t>
            </a:fld>
            <a:endParaRPr lang="en-US" dirty="0" smtClean="0"/>
          </a:p>
        </p:txBody>
      </p:sp>
    </p:spTree>
    <p:extLst>
      <p:ext uri="{BB962C8B-B14F-4D97-AF65-F5344CB8AC3E}">
        <p14:creationId xmlns:p14="http://schemas.microsoft.com/office/powerpoint/2010/main" val="34162229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dirty="0"/>
              <a:t>This policy addresses how the school will implement Title IA parent involvement requirements: </a:t>
            </a:r>
          </a:p>
          <a:p>
            <a:pPr lvl="1">
              <a:buFont typeface="Wingdings" panose="05000000000000000000" pitchFamily="2" charset="2"/>
              <a:buChar char="§"/>
            </a:pPr>
            <a:r>
              <a:rPr lang="en-US" dirty="0"/>
              <a:t>How parents can be involved in decision making and activities</a:t>
            </a:r>
          </a:p>
          <a:p>
            <a:pPr lvl="1">
              <a:buFont typeface="Wingdings" panose="05000000000000000000" pitchFamily="2" charset="2"/>
              <a:buChar char="§"/>
            </a:pPr>
            <a:r>
              <a:rPr lang="en-US" dirty="0"/>
              <a:t>How parent involvement funds are allocated</a:t>
            </a:r>
          </a:p>
          <a:p>
            <a:pPr lvl="1">
              <a:buFont typeface="Wingdings" panose="05000000000000000000" pitchFamily="2" charset="2"/>
              <a:buChar char="§"/>
            </a:pPr>
            <a:r>
              <a:rPr lang="en-US" dirty="0"/>
              <a:t>How information and training will be provided to parents</a:t>
            </a:r>
          </a:p>
          <a:p>
            <a:pPr lvl="1">
              <a:buFont typeface="Wingdings" panose="05000000000000000000" pitchFamily="2" charset="2"/>
              <a:buChar char="§"/>
            </a:pPr>
            <a:r>
              <a:rPr lang="en-US" dirty="0"/>
              <a:t>How the school will build capacity in parents and staff for strong parent involvement</a:t>
            </a:r>
          </a:p>
          <a:p>
            <a:pPr lvl="1">
              <a:buFont typeface="Wingdings" panose="05000000000000000000" pitchFamily="2" charset="2"/>
              <a:buChar char="§"/>
            </a:pPr>
            <a:r>
              <a:rPr lang="en-US" dirty="0"/>
              <a:t>Policy must include the Parent Compact</a:t>
            </a:r>
          </a:p>
          <a:p>
            <a:pPr lvl="2">
              <a:buFont typeface="Wingdings" panose="05000000000000000000" pitchFamily="2" charset="2"/>
              <a:buChar char="§"/>
            </a:pPr>
            <a:r>
              <a:rPr lang="en-US" dirty="0"/>
              <a:t>The compact is the document updated yearly with input from parents</a:t>
            </a:r>
          </a:p>
          <a:p>
            <a:pPr>
              <a:buFont typeface="Wingdings" panose="05000000000000000000" pitchFamily="2" charset="2"/>
              <a:buChar char="§"/>
            </a:pPr>
            <a:r>
              <a:rPr lang="en-US" dirty="0"/>
              <a:t>Title I parents must be involved in the development of the school’s Parent Involvement Policy, including the compact.</a:t>
            </a:r>
          </a:p>
          <a:p>
            <a:endParaRPr lang="en-US" dirty="0"/>
          </a:p>
        </p:txBody>
      </p:sp>
      <p:sp>
        <p:nvSpPr>
          <p:cNvPr id="3" name="Title 2"/>
          <p:cNvSpPr>
            <a:spLocks noGrp="1"/>
          </p:cNvSpPr>
          <p:nvPr>
            <p:ph type="title"/>
          </p:nvPr>
        </p:nvSpPr>
        <p:spPr/>
        <p:txBody>
          <a:bodyPr/>
          <a:lstStyle/>
          <a:p>
            <a:r>
              <a:rPr lang="en-US" dirty="0"/>
              <a:t>Title IA School </a:t>
            </a:r>
            <a:r>
              <a:rPr lang="en-US" dirty="0" smtClean="0"/>
              <a:t/>
            </a:r>
            <a:br>
              <a:rPr lang="en-US" dirty="0" smtClean="0"/>
            </a:br>
            <a:r>
              <a:rPr lang="en-US" dirty="0" smtClean="0"/>
              <a:t>Parent </a:t>
            </a:r>
            <a:r>
              <a:rPr lang="en-US" dirty="0"/>
              <a:t>Involvement Policy</a:t>
            </a:r>
          </a:p>
        </p:txBody>
      </p:sp>
      <p:sp>
        <p:nvSpPr>
          <p:cNvPr id="4" name="Footer Placeholder 3"/>
          <p:cNvSpPr>
            <a:spLocks noGrp="1"/>
          </p:cNvSpPr>
          <p:nvPr>
            <p:ph type="ftr" sz="quarter" idx="3"/>
          </p:nvPr>
        </p:nvSpPr>
        <p:spPr/>
        <p:txBody>
          <a:bodyPr/>
          <a:lstStyle/>
          <a:p>
            <a:fld id="{757A2F4E-5D54-B04B-91BD-7E78EE1FE9FD}" type="slidenum">
              <a:rPr lang="en-US" smtClean="0"/>
              <a:pPr/>
              <a:t>28</a:t>
            </a:fld>
            <a:endParaRPr lang="en-US" dirty="0" smtClean="0"/>
          </a:p>
        </p:txBody>
      </p:sp>
    </p:spTree>
    <p:extLst>
      <p:ext uri="{BB962C8B-B14F-4D97-AF65-F5344CB8AC3E}">
        <p14:creationId xmlns:p14="http://schemas.microsoft.com/office/powerpoint/2010/main" val="42062075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dirty="0"/>
              <a:t>Evaluation Requirements:</a:t>
            </a:r>
          </a:p>
          <a:p>
            <a:pPr lvl="1">
              <a:buFont typeface="Wingdings" panose="05000000000000000000" pitchFamily="2" charset="2"/>
              <a:buChar char="§"/>
            </a:pPr>
            <a:r>
              <a:rPr lang="en-US" dirty="0"/>
              <a:t>Conduct annually</a:t>
            </a:r>
          </a:p>
          <a:p>
            <a:pPr lvl="1">
              <a:buFont typeface="Wingdings" panose="05000000000000000000" pitchFamily="2" charset="2"/>
              <a:buChar char="§"/>
            </a:pPr>
            <a:r>
              <a:rPr lang="en-US" dirty="0"/>
              <a:t>Conduct with Title I parents</a:t>
            </a:r>
          </a:p>
          <a:p>
            <a:pPr lvl="1">
              <a:buFont typeface="Wingdings" panose="05000000000000000000" pitchFamily="2" charset="2"/>
              <a:buChar char="§"/>
            </a:pPr>
            <a:r>
              <a:rPr lang="en-US" dirty="0"/>
              <a:t>Analyze content and effectiveness of the current plan, and the effectiveness of school-level activities</a:t>
            </a:r>
          </a:p>
          <a:p>
            <a:pPr lvl="1">
              <a:buFont typeface="Wingdings" panose="05000000000000000000" pitchFamily="2" charset="2"/>
              <a:buChar char="§"/>
            </a:pPr>
            <a:r>
              <a:rPr lang="en-US" dirty="0"/>
              <a:t>Identify barriers to effective parental involvement</a:t>
            </a:r>
          </a:p>
          <a:p>
            <a:pPr>
              <a:buFont typeface="Wingdings" panose="05000000000000000000" pitchFamily="2" charset="2"/>
              <a:buChar char="§"/>
            </a:pPr>
            <a:r>
              <a:rPr lang="en-US" dirty="0"/>
              <a:t>Data/input may include: </a:t>
            </a:r>
          </a:p>
          <a:p>
            <a:pPr lvl="1">
              <a:buFont typeface="Wingdings" panose="05000000000000000000" pitchFamily="2" charset="2"/>
              <a:buChar char="§"/>
            </a:pPr>
            <a:r>
              <a:rPr lang="en-US" dirty="0"/>
              <a:t>Parent survey </a:t>
            </a:r>
          </a:p>
          <a:p>
            <a:pPr lvl="1">
              <a:buFont typeface="Wingdings" panose="05000000000000000000" pitchFamily="2" charset="2"/>
              <a:buChar char="§"/>
            </a:pPr>
            <a:r>
              <a:rPr lang="en-US" dirty="0"/>
              <a:t>Focus groups</a:t>
            </a:r>
          </a:p>
          <a:p>
            <a:pPr lvl="1">
              <a:buFont typeface="Wingdings" panose="05000000000000000000" pitchFamily="2" charset="2"/>
              <a:buChar char="§"/>
            </a:pPr>
            <a:r>
              <a:rPr lang="en-US" dirty="0"/>
              <a:t>Parent advisory committees</a:t>
            </a:r>
          </a:p>
          <a:p>
            <a:pPr lvl="1">
              <a:buFont typeface="Wingdings" panose="05000000000000000000" pitchFamily="2" charset="2"/>
              <a:buChar char="§"/>
            </a:pPr>
            <a:r>
              <a:rPr lang="en-US" dirty="0"/>
              <a:t>Effectiveness data from activities conducted at Title I schools (required)</a:t>
            </a:r>
          </a:p>
        </p:txBody>
      </p:sp>
      <p:sp>
        <p:nvSpPr>
          <p:cNvPr id="3" name="Title 2"/>
          <p:cNvSpPr>
            <a:spLocks noGrp="1"/>
          </p:cNvSpPr>
          <p:nvPr>
            <p:ph type="title"/>
          </p:nvPr>
        </p:nvSpPr>
        <p:spPr/>
        <p:txBody>
          <a:bodyPr/>
          <a:lstStyle/>
          <a:p>
            <a:r>
              <a:rPr lang="en-US" dirty="0"/>
              <a:t>Evaluation of the Title IA District Parent Involvement Plan</a:t>
            </a:r>
          </a:p>
        </p:txBody>
      </p:sp>
      <p:sp>
        <p:nvSpPr>
          <p:cNvPr id="4" name="Footer Placeholder 3"/>
          <p:cNvSpPr>
            <a:spLocks noGrp="1"/>
          </p:cNvSpPr>
          <p:nvPr>
            <p:ph type="ftr" sz="quarter" idx="3"/>
          </p:nvPr>
        </p:nvSpPr>
        <p:spPr/>
        <p:txBody>
          <a:bodyPr/>
          <a:lstStyle/>
          <a:p>
            <a:fld id="{757A2F4E-5D54-B04B-91BD-7E78EE1FE9FD}" type="slidenum">
              <a:rPr lang="en-US" smtClean="0"/>
              <a:pPr/>
              <a:t>29</a:t>
            </a:fld>
            <a:endParaRPr lang="en-US" dirty="0" smtClean="0"/>
          </a:p>
        </p:txBody>
      </p:sp>
    </p:spTree>
    <p:extLst>
      <p:ext uri="{BB962C8B-B14F-4D97-AF65-F5344CB8AC3E}">
        <p14:creationId xmlns:p14="http://schemas.microsoft.com/office/powerpoint/2010/main" val="888823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smtClean="0"/>
              <a:t>Introduction Activity</a:t>
            </a:r>
            <a:endParaRPr lang="en-US" b="1"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
        <p:nvSpPr>
          <p:cNvPr id="8" name="Content Placeholder 1"/>
          <p:cNvSpPr txBox="1">
            <a:spLocks/>
          </p:cNvSpPr>
          <p:nvPr/>
        </p:nvSpPr>
        <p:spPr>
          <a:xfrm>
            <a:off x="1395319" y="1128248"/>
            <a:ext cx="6443898" cy="5536544"/>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SzPct val="110000"/>
              <a:buFont typeface="Wingdings" charset="2"/>
              <a:buNone/>
              <a:defRPr sz="3200" b="1" kern="1200" spc="150" baseline="0">
                <a:solidFill>
                  <a:srgbClr val="5C6670"/>
                </a:solidFill>
                <a:latin typeface="+mn-lt"/>
                <a:ea typeface="+mn-ea"/>
                <a:cs typeface="+mn-cs"/>
              </a:defRPr>
            </a:lvl1pPr>
            <a:lvl2pPr marL="457200" indent="0" algn="l" defTabSz="914400" rtl="0" eaLnBrk="1" latinLnBrk="0" hangingPunct="1">
              <a:spcBef>
                <a:spcPct val="20000"/>
              </a:spcBef>
              <a:buClr>
                <a:schemeClr val="accent2"/>
              </a:buClr>
              <a:buSzPct val="110000"/>
              <a:buFont typeface="Wingdings" charset="2"/>
              <a:buNone/>
              <a:defRPr sz="2800" kern="1200" spc="100" baseline="0">
                <a:solidFill>
                  <a:srgbClr val="5C6670"/>
                </a:solidFill>
                <a:latin typeface="+mn-lt"/>
                <a:ea typeface="+mn-ea"/>
                <a:cs typeface="+mn-cs"/>
              </a:defRPr>
            </a:lvl2pPr>
            <a:lvl3pPr marL="914400" indent="0" algn="l" defTabSz="914400" rtl="0" eaLnBrk="1" latinLnBrk="0" hangingPunct="1">
              <a:spcBef>
                <a:spcPct val="20000"/>
              </a:spcBef>
              <a:buClr>
                <a:schemeClr val="accent3"/>
              </a:buClr>
              <a:buSzPct val="110000"/>
              <a:buFont typeface="Wingdings" charset="2"/>
              <a:buNone/>
              <a:defRPr sz="2400" kern="1200" spc="100" baseline="0">
                <a:solidFill>
                  <a:srgbClr val="5C6670"/>
                </a:solidFill>
                <a:latin typeface="+mn-lt"/>
                <a:ea typeface="+mn-ea"/>
                <a:cs typeface="+mn-cs"/>
              </a:defRPr>
            </a:lvl3pPr>
            <a:lvl4pPr marL="1371600" indent="0" algn="l" defTabSz="914400" rtl="0" eaLnBrk="1" latinLnBrk="0" hangingPunct="1">
              <a:spcBef>
                <a:spcPct val="20000"/>
              </a:spcBef>
              <a:buClr>
                <a:schemeClr val="accent4"/>
              </a:buClr>
              <a:buSzPct val="110000"/>
              <a:buFont typeface="Wingdings" charset="2"/>
              <a:buNone/>
              <a:defRPr sz="2000" kern="1200">
                <a:solidFill>
                  <a:srgbClr val="5C6670"/>
                </a:solidFill>
                <a:latin typeface="+mn-lt"/>
                <a:ea typeface="+mn-ea"/>
                <a:cs typeface="+mn-cs"/>
              </a:defRPr>
            </a:lvl4pPr>
            <a:lvl5pPr marL="1828800" indent="0" algn="l" defTabSz="914400" rtl="0" eaLnBrk="1" latinLnBrk="0" hangingPunct="1">
              <a:spcBef>
                <a:spcPct val="20000"/>
              </a:spcBef>
              <a:buClr>
                <a:schemeClr val="accent6"/>
              </a:buClr>
              <a:buSzPct val="110000"/>
              <a:buFont typeface="Wingdings" charset="2"/>
              <a:buNone/>
              <a:defRPr sz="2000" kern="1200" spc="100" baseline="0">
                <a:solidFill>
                  <a:srgbClr val="5C6670"/>
                </a:solidFill>
                <a:latin typeface="+mn-lt"/>
                <a:ea typeface="+mn-ea"/>
                <a:cs typeface="+mn-cs"/>
              </a:defRPr>
            </a:lvl5pPr>
            <a:lvl6pPr marL="2286000" indent="0" algn="l" defTabSz="914400" rtl="0" eaLnBrk="1" latinLnBrk="0" hangingPunct="1">
              <a:spcBef>
                <a:spcPct val="20000"/>
              </a:spcBef>
              <a:buClr>
                <a:schemeClr val="accent1"/>
              </a:buClr>
              <a:buFont typeface="Wingdings" pitchFamily="2" charset="2"/>
              <a:buNone/>
              <a:defRPr sz="2000" kern="1200">
                <a:solidFill>
                  <a:schemeClr val="tx2"/>
                </a:solidFill>
                <a:latin typeface="+mn-lt"/>
                <a:ea typeface="+mn-ea"/>
                <a:cs typeface="+mn-cs"/>
              </a:defRPr>
            </a:lvl6pPr>
            <a:lvl7pPr marL="2743200" indent="0" algn="l" defTabSz="914400" rtl="0" eaLnBrk="1" latinLnBrk="0" hangingPunct="1">
              <a:spcBef>
                <a:spcPct val="20000"/>
              </a:spcBef>
              <a:buClr>
                <a:schemeClr val="accent2"/>
              </a:buClr>
              <a:buFont typeface="Wingdings" pitchFamily="2" charset="2"/>
              <a:buNone/>
              <a:defRPr sz="2000" kern="1200">
                <a:solidFill>
                  <a:schemeClr val="tx2"/>
                </a:solidFill>
                <a:latin typeface="+mn-lt"/>
                <a:ea typeface="+mn-ea"/>
                <a:cs typeface="+mn-cs"/>
              </a:defRPr>
            </a:lvl7pPr>
            <a:lvl8pPr marL="3200400" indent="0" algn="l" defTabSz="914400" rtl="0" eaLnBrk="1" latinLnBrk="0" hangingPunct="1">
              <a:spcBef>
                <a:spcPct val="20000"/>
              </a:spcBef>
              <a:buClr>
                <a:schemeClr val="accent3"/>
              </a:buClr>
              <a:buFont typeface="Wingdings" pitchFamily="2" charset="2"/>
              <a:buNone/>
              <a:defRPr sz="2000" kern="1200">
                <a:solidFill>
                  <a:schemeClr val="tx2"/>
                </a:solidFill>
                <a:latin typeface="+mn-lt"/>
                <a:ea typeface="+mn-ea"/>
                <a:cs typeface="+mn-cs"/>
              </a:defRPr>
            </a:lvl8pPr>
            <a:lvl9pPr marL="3657600" indent="0" algn="l" defTabSz="914400" rtl="0" eaLnBrk="1" latinLnBrk="0" hangingPunct="1">
              <a:spcBef>
                <a:spcPct val="20000"/>
              </a:spcBef>
              <a:buClr>
                <a:schemeClr val="accent5"/>
              </a:buClr>
              <a:buFont typeface="Wingdings" pitchFamily="2" charset="2"/>
              <a:buNone/>
              <a:defRPr sz="2000" kern="1200">
                <a:solidFill>
                  <a:schemeClr val="tx2"/>
                </a:solidFill>
                <a:latin typeface="+mn-lt"/>
                <a:ea typeface="+mn-ea"/>
                <a:cs typeface="+mn-cs"/>
              </a:defRPr>
            </a:lvl9pPr>
          </a:lstStyle>
          <a:p>
            <a:pPr marL="45720"/>
            <a:r>
              <a:rPr lang="en-US" sz="3600" u="sng" dirty="0" smtClean="0"/>
              <a:t>Discussion Dice</a:t>
            </a:r>
          </a:p>
          <a:p>
            <a:pPr marL="45720"/>
            <a:endParaRPr lang="en-US" sz="1000" u="sng" dirty="0" smtClean="0"/>
          </a:p>
          <a:p>
            <a:pPr marL="560070" indent="-514350" algn="l">
              <a:buAutoNum type="arabicPeriod"/>
            </a:pPr>
            <a:r>
              <a:rPr lang="en-US" dirty="0" smtClean="0">
                <a:solidFill>
                  <a:schemeClr val="accent1">
                    <a:lumMod val="75000"/>
                  </a:schemeClr>
                </a:solidFill>
              </a:rPr>
              <a:t>Roll the dice.</a:t>
            </a:r>
          </a:p>
          <a:p>
            <a:pPr marL="560070" indent="-514350" algn="l">
              <a:buAutoNum type="arabicPeriod"/>
            </a:pPr>
            <a:r>
              <a:rPr lang="en-US" dirty="0" smtClean="0">
                <a:solidFill>
                  <a:schemeClr val="accent1">
                    <a:lumMod val="75000"/>
                  </a:schemeClr>
                </a:solidFill>
              </a:rPr>
              <a:t>Add the two numbers.</a:t>
            </a:r>
          </a:p>
          <a:p>
            <a:pPr marL="560070" indent="-514350" algn="l">
              <a:buAutoNum type="arabicPeriod"/>
            </a:pPr>
            <a:r>
              <a:rPr lang="en-US" dirty="0" smtClean="0">
                <a:solidFill>
                  <a:schemeClr val="accent1">
                    <a:lumMod val="75000"/>
                  </a:schemeClr>
                </a:solidFill>
              </a:rPr>
              <a:t>Answer the corresponding question to the number you rolled.</a:t>
            </a:r>
          </a:p>
          <a:p>
            <a:pPr marL="45720" algn="l"/>
            <a:endParaRPr lang="en-US" dirty="0" smtClean="0"/>
          </a:p>
          <a:p>
            <a:pPr marL="45720"/>
            <a:endParaRPr lang="en-US" dirty="0" smtClean="0"/>
          </a:p>
          <a:p>
            <a:endParaRPr lang="en-US" dirty="0"/>
          </a:p>
        </p:txBody>
      </p:sp>
      <p:pic>
        <p:nvPicPr>
          <p:cNvPr id="1026" name="Picture 2" descr="C:\Users\hutchins_d\AppData\Local\Microsoft\Windows\Temporary Internet Files\Content.IE5\U3LO5C0G\MC90043480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82588">
            <a:off x="481033" y="4820687"/>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972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sz="2800" b="0" dirty="0"/>
              <a:t>Parents have the right to request the qualifications of their child’s teachers</a:t>
            </a:r>
          </a:p>
          <a:p>
            <a:pPr>
              <a:buFont typeface="Wingdings" panose="05000000000000000000" pitchFamily="2" charset="2"/>
              <a:buChar char="§"/>
            </a:pPr>
            <a:r>
              <a:rPr lang="en-US" sz="2800" b="0" dirty="0"/>
              <a:t>All parents should be notified of this right and the process for making such a request at the beginning of every school year</a:t>
            </a:r>
          </a:p>
          <a:p>
            <a:pPr marL="45720" indent="0">
              <a:buNone/>
            </a:pPr>
            <a:endParaRPr lang="en-US" sz="2800" b="0" dirty="0"/>
          </a:p>
          <a:p>
            <a:pPr>
              <a:buNone/>
            </a:pPr>
            <a:r>
              <a:rPr lang="en-US" sz="2800" b="0" dirty="0"/>
              <a:t>1111(h)(6) (A)</a:t>
            </a:r>
          </a:p>
          <a:p>
            <a:pPr marL="45720" indent="0">
              <a:buNone/>
            </a:pPr>
            <a:endParaRPr lang="en-US" sz="2800" dirty="0"/>
          </a:p>
        </p:txBody>
      </p:sp>
      <p:sp>
        <p:nvSpPr>
          <p:cNvPr id="3" name="Title 2"/>
          <p:cNvSpPr>
            <a:spLocks noGrp="1"/>
          </p:cNvSpPr>
          <p:nvPr>
            <p:ph type="title"/>
          </p:nvPr>
        </p:nvSpPr>
        <p:spPr/>
        <p:txBody>
          <a:bodyPr/>
          <a:lstStyle/>
          <a:p>
            <a:r>
              <a:rPr lang="en-US" dirty="0"/>
              <a:t>Title IA Parents’ Right to Know </a:t>
            </a:r>
          </a:p>
        </p:txBody>
      </p:sp>
      <p:sp>
        <p:nvSpPr>
          <p:cNvPr id="4" name="Footer Placeholder 3"/>
          <p:cNvSpPr>
            <a:spLocks noGrp="1"/>
          </p:cNvSpPr>
          <p:nvPr>
            <p:ph type="ftr" sz="quarter" idx="3"/>
          </p:nvPr>
        </p:nvSpPr>
        <p:spPr/>
        <p:txBody>
          <a:bodyPr/>
          <a:lstStyle/>
          <a:p>
            <a:fld id="{757A2F4E-5D54-B04B-91BD-7E78EE1FE9FD}" type="slidenum">
              <a:rPr lang="en-US" smtClean="0"/>
              <a:pPr/>
              <a:t>30</a:t>
            </a:fld>
            <a:endParaRPr lang="en-US" dirty="0" smtClean="0"/>
          </a:p>
        </p:txBody>
      </p:sp>
    </p:spTree>
    <p:extLst>
      <p:ext uri="{BB962C8B-B14F-4D97-AF65-F5344CB8AC3E}">
        <p14:creationId xmlns:p14="http://schemas.microsoft.com/office/powerpoint/2010/main" val="8051399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dirty="0"/>
              <a:t>Any LEA with a Title I allocation exceeding $500,000 is required by law to set aside 1% of its Title I allocation for parental involvement activities.</a:t>
            </a:r>
          </a:p>
          <a:p>
            <a:pPr lvl="1">
              <a:buFont typeface="Wingdings" panose="05000000000000000000" pitchFamily="2" charset="2"/>
              <a:buChar char="§"/>
            </a:pPr>
            <a:r>
              <a:rPr lang="en-US" sz="2400" dirty="0"/>
              <a:t>Of that 1%, 5% may be reserved at the LEA for district-wide initiatives related to parental involvement.  </a:t>
            </a:r>
          </a:p>
          <a:p>
            <a:pPr lvl="1">
              <a:buFont typeface="Wingdings" panose="05000000000000000000" pitchFamily="2" charset="2"/>
              <a:buChar char="§"/>
            </a:pPr>
            <a:r>
              <a:rPr lang="en-US" sz="2400" dirty="0"/>
              <a:t>The remaining 95% must be allocated to Title I schools to implement school-level parental involvement.</a:t>
            </a:r>
          </a:p>
          <a:p>
            <a:pPr lvl="1">
              <a:buFont typeface="Wingdings" panose="05000000000000000000" pitchFamily="2" charset="2"/>
              <a:buChar char="§"/>
            </a:pPr>
            <a:r>
              <a:rPr lang="en-US" sz="2400" dirty="0"/>
              <a:t>Title I parents must be part of the decision making regarding the activities that these funds support.</a:t>
            </a:r>
          </a:p>
          <a:p>
            <a:pPr marL="45720" indent="0">
              <a:buNone/>
            </a:pPr>
            <a:endParaRPr lang="en-US" dirty="0"/>
          </a:p>
        </p:txBody>
      </p:sp>
      <p:sp>
        <p:nvSpPr>
          <p:cNvPr id="3" name="Title 2"/>
          <p:cNvSpPr>
            <a:spLocks noGrp="1"/>
          </p:cNvSpPr>
          <p:nvPr>
            <p:ph type="title"/>
          </p:nvPr>
        </p:nvSpPr>
        <p:spPr/>
        <p:txBody>
          <a:bodyPr/>
          <a:lstStyle/>
          <a:p>
            <a:r>
              <a:rPr lang="en-US" sz="3200" dirty="0"/>
              <a:t>Funding Source Requirements-Title IA</a:t>
            </a:r>
          </a:p>
        </p:txBody>
      </p:sp>
      <p:sp>
        <p:nvSpPr>
          <p:cNvPr id="4" name="Footer Placeholder 3"/>
          <p:cNvSpPr>
            <a:spLocks noGrp="1"/>
          </p:cNvSpPr>
          <p:nvPr>
            <p:ph type="ftr" sz="quarter" idx="3"/>
          </p:nvPr>
        </p:nvSpPr>
        <p:spPr/>
        <p:txBody>
          <a:bodyPr/>
          <a:lstStyle/>
          <a:p>
            <a:fld id="{757A2F4E-5D54-B04B-91BD-7E78EE1FE9FD}" type="slidenum">
              <a:rPr lang="en-US" smtClean="0"/>
              <a:pPr/>
              <a:t>31</a:t>
            </a:fld>
            <a:endParaRPr lang="en-US" dirty="0" smtClean="0"/>
          </a:p>
        </p:txBody>
      </p:sp>
    </p:spTree>
    <p:extLst>
      <p:ext uri="{BB962C8B-B14F-4D97-AF65-F5344CB8AC3E}">
        <p14:creationId xmlns:p14="http://schemas.microsoft.com/office/powerpoint/2010/main" val="11386396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sz="3200" b="0" dirty="0"/>
              <a:t>Liaison – Parent and family</a:t>
            </a:r>
          </a:p>
          <a:p>
            <a:pPr>
              <a:lnSpc>
                <a:spcPct val="150000"/>
              </a:lnSpc>
            </a:pPr>
            <a:r>
              <a:rPr lang="en-US" sz="3200" b="0" dirty="0"/>
              <a:t>Professional development for district staff</a:t>
            </a:r>
          </a:p>
          <a:p>
            <a:pPr>
              <a:lnSpc>
                <a:spcPct val="150000"/>
              </a:lnSpc>
            </a:pPr>
            <a:r>
              <a:rPr lang="en-US" sz="3200" b="0" dirty="0"/>
              <a:t>Identification of needed services </a:t>
            </a:r>
          </a:p>
          <a:p>
            <a:pPr>
              <a:lnSpc>
                <a:spcPct val="150000"/>
              </a:lnSpc>
            </a:pPr>
            <a:r>
              <a:rPr lang="en-US" sz="3200" b="0" dirty="0"/>
              <a:t>Stipends for teachers to attend parent meetings (out of contract time</a:t>
            </a:r>
            <a:r>
              <a:rPr lang="en-US" sz="3200" b="0" dirty="0" smtClean="0"/>
              <a:t>)</a:t>
            </a:r>
            <a:endParaRPr lang="en-US" sz="3200" b="0" dirty="0"/>
          </a:p>
        </p:txBody>
      </p:sp>
      <p:sp>
        <p:nvSpPr>
          <p:cNvPr id="3" name="Title 2"/>
          <p:cNvSpPr>
            <a:spLocks noGrp="1"/>
          </p:cNvSpPr>
          <p:nvPr>
            <p:ph type="title"/>
          </p:nvPr>
        </p:nvSpPr>
        <p:spPr/>
        <p:txBody>
          <a:bodyPr/>
          <a:lstStyle/>
          <a:p>
            <a:r>
              <a:rPr lang="en-US" sz="3200" dirty="0"/>
              <a:t>Potential Uses of the Title IA 5% at District Level</a:t>
            </a:r>
          </a:p>
        </p:txBody>
      </p:sp>
      <p:sp>
        <p:nvSpPr>
          <p:cNvPr id="4" name="Footer Placeholder 3"/>
          <p:cNvSpPr>
            <a:spLocks noGrp="1"/>
          </p:cNvSpPr>
          <p:nvPr>
            <p:ph type="ftr" sz="quarter" idx="3"/>
          </p:nvPr>
        </p:nvSpPr>
        <p:spPr/>
        <p:txBody>
          <a:bodyPr/>
          <a:lstStyle/>
          <a:p>
            <a:fld id="{757A2F4E-5D54-B04B-91BD-7E78EE1FE9FD}" type="slidenum">
              <a:rPr lang="en-US" smtClean="0"/>
              <a:pPr/>
              <a:t>32</a:t>
            </a:fld>
            <a:endParaRPr lang="en-US" dirty="0" smtClean="0"/>
          </a:p>
        </p:txBody>
      </p:sp>
    </p:spTree>
    <p:extLst>
      <p:ext uri="{BB962C8B-B14F-4D97-AF65-F5344CB8AC3E}">
        <p14:creationId xmlns:p14="http://schemas.microsoft.com/office/powerpoint/2010/main" val="2502350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Family Literacy </a:t>
            </a:r>
          </a:p>
          <a:p>
            <a:r>
              <a:rPr lang="en-US" dirty="0"/>
              <a:t>GED</a:t>
            </a:r>
          </a:p>
          <a:p>
            <a:r>
              <a:rPr lang="en-US" dirty="0"/>
              <a:t>Parenting Classes</a:t>
            </a:r>
          </a:p>
          <a:p>
            <a:r>
              <a:rPr lang="en-US" dirty="0"/>
              <a:t>Providing supports so that parents:</a:t>
            </a:r>
          </a:p>
          <a:p>
            <a:pPr lvl="1"/>
            <a:r>
              <a:rPr lang="en-US" sz="2400" dirty="0"/>
              <a:t>Know how to engage with their students’ schoolwork</a:t>
            </a:r>
          </a:p>
          <a:p>
            <a:pPr lvl="1"/>
            <a:r>
              <a:rPr lang="en-US" sz="2400" dirty="0"/>
              <a:t>Understand the student assessment  process</a:t>
            </a:r>
          </a:p>
          <a:p>
            <a:pPr lvl="1"/>
            <a:r>
              <a:rPr lang="en-US" sz="2400" dirty="0"/>
              <a:t>Engage as active stakeholders with the school</a:t>
            </a:r>
          </a:p>
          <a:p>
            <a:pPr lvl="1"/>
            <a:r>
              <a:rPr lang="en-US" sz="2400" dirty="0"/>
              <a:t>Understand how to partner with a student’s teacher</a:t>
            </a:r>
          </a:p>
          <a:p>
            <a:r>
              <a:rPr lang="en-US" dirty="0"/>
              <a:t>Parent and community </a:t>
            </a:r>
            <a:r>
              <a:rPr lang="en-US" dirty="0" smtClean="0"/>
              <a:t>liaison</a:t>
            </a:r>
            <a:endParaRPr lang="en-US" dirty="0"/>
          </a:p>
        </p:txBody>
      </p:sp>
      <p:sp>
        <p:nvSpPr>
          <p:cNvPr id="3" name="Title 2"/>
          <p:cNvSpPr>
            <a:spLocks noGrp="1"/>
          </p:cNvSpPr>
          <p:nvPr>
            <p:ph type="title"/>
          </p:nvPr>
        </p:nvSpPr>
        <p:spPr/>
        <p:txBody>
          <a:bodyPr/>
          <a:lstStyle/>
          <a:p>
            <a:r>
              <a:rPr lang="en-US" sz="3200" dirty="0"/>
              <a:t>Title IA Potential uses of 95%</a:t>
            </a:r>
          </a:p>
        </p:txBody>
      </p:sp>
      <p:sp>
        <p:nvSpPr>
          <p:cNvPr id="4" name="Footer Placeholder 3"/>
          <p:cNvSpPr>
            <a:spLocks noGrp="1"/>
          </p:cNvSpPr>
          <p:nvPr>
            <p:ph type="ftr" sz="quarter" idx="3"/>
          </p:nvPr>
        </p:nvSpPr>
        <p:spPr/>
        <p:txBody>
          <a:bodyPr/>
          <a:lstStyle/>
          <a:p>
            <a:fld id="{757A2F4E-5D54-B04B-91BD-7E78EE1FE9FD}" type="slidenum">
              <a:rPr lang="en-US" smtClean="0"/>
              <a:pPr/>
              <a:t>33</a:t>
            </a:fld>
            <a:endParaRPr lang="en-US" dirty="0" smtClean="0"/>
          </a:p>
        </p:txBody>
      </p:sp>
    </p:spTree>
    <p:extLst>
      <p:ext uri="{BB962C8B-B14F-4D97-AF65-F5344CB8AC3E}">
        <p14:creationId xmlns:p14="http://schemas.microsoft.com/office/powerpoint/2010/main" val="4503953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State vs. Federal Requirements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086623247"/>
              </p:ext>
            </p:extLst>
          </p:nvPr>
        </p:nvGraphicFramePr>
        <p:xfrm>
          <a:off x="-1" y="1410241"/>
          <a:ext cx="9144000" cy="5447759"/>
        </p:xfrm>
        <a:graphic>
          <a:graphicData uri="http://schemas.openxmlformats.org/drawingml/2006/table">
            <a:tbl>
              <a:tblPr firstRow="1" bandRow="1">
                <a:tableStyleId>{5C22544A-7EE6-4342-B048-85BDC9FD1C3A}</a:tableStyleId>
              </a:tblPr>
              <a:tblGrid>
                <a:gridCol w="4572000"/>
                <a:gridCol w="4572000"/>
              </a:tblGrid>
              <a:tr h="662652">
                <a:tc>
                  <a:txBody>
                    <a:bodyPr/>
                    <a:lstStyle/>
                    <a:p>
                      <a:pPr algn="ctr"/>
                      <a:r>
                        <a:rPr lang="en-US" dirty="0" smtClean="0">
                          <a:solidFill>
                            <a:schemeClr val="bg1"/>
                          </a:solidFill>
                        </a:rPr>
                        <a:t>State Requirements</a:t>
                      </a:r>
                      <a:r>
                        <a:rPr lang="en-US" baseline="0" dirty="0" smtClean="0">
                          <a:solidFill>
                            <a:schemeClr val="bg1"/>
                          </a:solidFill>
                        </a:rPr>
                        <a:t> Include</a:t>
                      </a:r>
                      <a:endParaRPr lang="en-US" dirty="0" smtClean="0">
                        <a:solidFill>
                          <a:schemeClr val="bg1"/>
                        </a:solidFill>
                      </a:endParaRPr>
                    </a:p>
                    <a:p>
                      <a:pPr algn="ctr"/>
                      <a:endParaRPr lang="en-US" dirty="0">
                        <a:solidFill>
                          <a:schemeClr val="tx1"/>
                        </a:solidFill>
                      </a:endParaRPr>
                    </a:p>
                  </a:txBody>
                  <a:tcPr/>
                </a:tc>
                <a:tc>
                  <a:txBody>
                    <a:bodyPr/>
                    <a:lstStyle/>
                    <a:p>
                      <a:pPr algn="ctr"/>
                      <a:r>
                        <a:rPr lang="en-US" dirty="0" smtClean="0">
                          <a:solidFill>
                            <a:schemeClr val="bg1"/>
                          </a:solidFill>
                        </a:rPr>
                        <a:t>Title I Requirements Include</a:t>
                      </a:r>
                      <a:r>
                        <a:rPr lang="en-US" baseline="0" dirty="0" smtClean="0">
                          <a:solidFill>
                            <a:schemeClr val="bg1"/>
                          </a:solidFill>
                        </a:rPr>
                        <a:t> </a:t>
                      </a:r>
                      <a:endParaRPr lang="en-US" u="sng" baseline="0" dirty="0" smtClean="0">
                        <a:solidFill>
                          <a:schemeClr val="bg1"/>
                        </a:solidFill>
                      </a:endParaRPr>
                    </a:p>
                    <a:p>
                      <a:pPr algn="ctr"/>
                      <a:r>
                        <a:rPr lang="en-US" u="sng" baseline="0" dirty="0" smtClean="0">
                          <a:solidFill>
                            <a:schemeClr val="bg1"/>
                          </a:solidFill>
                        </a:rPr>
                        <a:t>But Are Not Limited To</a:t>
                      </a:r>
                      <a:endParaRPr lang="en-US" dirty="0">
                        <a:solidFill>
                          <a:schemeClr val="bg1"/>
                        </a:solidFill>
                      </a:endParaRPr>
                    </a:p>
                  </a:txBody>
                  <a:tcPr/>
                </a:tc>
              </a:tr>
              <a:tr h="662652">
                <a:tc>
                  <a:txBody>
                    <a:bodyPr/>
                    <a:lstStyle/>
                    <a:p>
                      <a:r>
                        <a:rPr lang="en-US" dirty="0" smtClean="0">
                          <a:solidFill>
                            <a:schemeClr val="tx1"/>
                          </a:solidFill>
                        </a:rPr>
                        <a:t>Parent notification and public hearing</a:t>
                      </a:r>
                      <a:endParaRPr lang="en-US" dirty="0">
                        <a:solidFill>
                          <a:schemeClr val="tx1"/>
                        </a:solidFill>
                      </a:endParaRPr>
                    </a:p>
                  </a:txBody>
                  <a:tcPr/>
                </a:tc>
                <a:tc>
                  <a:txBody>
                    <a:bodyPr/>
                    <a:lstStyle/>
                    <a:p>
                      <a:r>
                        <a:rPr lang="en-US" dirty="0" smtClean="0">
                          <a:solidFill>
                            <a:schemeClr val="tx1"/>
                          </a:solidFill>
                        </a:rPr>
                        <a:t>Parent</a:t>
                      </a:r>
                      <a:r>
                        <a:rPr lang="en-US" baseline="0" dirty="0" smtClean="0">
                          <a:solidFill>
                            <a:schemeClr val="tx1"/>
                          </a:solidFill>
                        </a:rPr>
                        <a:t> notification</a:t>
                      </a:r>
                      <a:endParaRPr lang="en-US" dirty="0">
                        <a:solidFill>
                          <a:schemeClr val="tx1"/>
                        </a:solidFill>
                      </a:endParaRPr>
                    </a:p>
                  </a:txBody>
                  <a:tcPr/>
                </a:tc>
              </a:tr>
              <a:tr h="796549">
                <a:tc>
                  <a:txBody>
                    <a:bodyPr/>
                    <a:lstStyle/>
                    <a:p>
                      <a:r>
                        <a:rPr lang="en-US" dirty="0" smtClean="0">
                          <a:solidFill>
                            <a:schemeClr val="tx1"/>
                          </a:solidFill>
                        </a:rPr>
                        <a:t>Family engagement strategies on UIP for Priority Improvement and Turnaround </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Parents shall</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be involved in the district and school level programs</a:t>
                      </a:r>
                      <a:endParaRPr lang="en-US" dirty="0">
                        <a:solidFill>
                          <a:schemeClr val="tx1"/>
                        </a:solidFill>
                      </a:endParaRPr>
                    </a:p>
                  </a:txBody>
                  <a:tcPr/>
                </a:tc>
              </a:tr>
              <a:tr h="1137928">
                <a:tc>
                  <a:txBody>
                    <a:bodyPr/>
                    <a:lstStyle/>
                    <a:p>
                      <a:r>
                        <a:rPr lang="en-US" sz="1800" kern="1200" dirty="0" smtClean="0">
                          <a:solidFill>
                            <a:schemeClr val="dk1"/>
                          </a:solidFill>
                          <a:effectLst/>
                          <a:latin typeface="+mn-lt"/>
                          <a:ea typeface="+mn-ea"/>
                          <a:cs typeface="+mn-cs"/>
                        </a:rPr>
                        <a:t>Parents on SAC/DAC have the right to advise the principal about programming decisions and contents of Unified Improvement Plan</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Parents shall be involved in the decisions concerning the use of federal funds</a:t>
                      </a:r>
                      <a:endParaRPr lang="en-US" dirty="0">
                        <a:solidFill>
                          <a:schemeClr val="tx1"/>
                        </a:solidFill>
                      </a:endParaRPr>
                    </a:p>
                  </a:txBody>
                  <a:tcPr/>
                </a:tc>
              </a:tr>
              <a:tr h="1137928">
                <a:tc>
                  <a:txBody>
                    <a:bodyPr/>
                    <a:lstStyle/>
                    <a:p>
                      <a:r>
                        <a:rPr lang="en-US" sz="1800" kern="1200" dirty="0" smtClean="0">
                          <a:solidFill>
                            <a:schemeClr val="dk1"/>
                          </a:solidFill>
                          <a:effectLst/>
                          <a:latin typeface="+mn-lt"/>
                          <a:ea typeface="+mn-ea"/>
                          <a:cs typeface="+mn-cs"/>
                        </a:rPr>
                        <a:t>Each school district board of education shall adopt a policy for increasing and supporting parent engagement in public schools</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Parents shall be involved in the development and evaluation of the District-level Parent Involvement Policy</a:t>
                      </a:r>
                      <a:endParaRPr lang="en-US" dirty="0">
                        <a:solidFill>
                          <a:schemeClr val="tx1"/>
                        </a:solidFill>
                      </a:endParaRPr>
                    </a:p>
                  </a:txBody>
                  <a:tcPr/>
                </a:tc>
              </a:tr>
              <a:tr h="1050050">
                <a:tc>
                  <a:txBody>
                    <a:bodyPr/>
                    <a:lstStyle/>
                    <a:p>
                      <a:r>
                        <a:rPr lang="en-US" sz="1800" kern="1200" dirty="0" smtClean="0">
                          <a:solidFill>
                            <a:schemeClr val="dk1"/>
                          </a:solidFill>
                          <a:effectLst/>
                          <a:latin typeface="+mn-lt"/>
                          <a:ea typeface="+mn-ea"/>
                          <a:cs typeface="+mn-cs"/>
                        </a:rPr>
                        <a:t>SAC shall assist school district in implementing the parent engagement policy adopted by the local school board.</a:t>
                      </a:r>
                      <a:endParaRPr lang="en-US" dirty="0">
                        <a:solidFill>
                          <a:schemeClr val="tx1"/>
                        </a:solidFill>
                      </a:endParaRPr>
                    </a:p>
                  </a:txBody>
                  <a:tcPr/>
                </a:tc>
                <a:tc>
                  <a:txBody>
                    <a:bodyPr/>
                    <a:lstStyle/>
                    <a:p>
                      <a:r>
                        <a:rPr lang="en-US" sz="1800" kern="1200" dirty="0" smtClean="0">
                          <a:solidFill>
                            <a:schemeClr val="dk1"/>
                          </a:solidFill>
                          <a:effectLst/>
                          <a:latin typeface="+mn-lt"/>
                          <a:ea typeface="+mn-ea"/>
                          <a:cs typeface="+mn-cs"/>
                        </a:rPr>
                        <a:t>Parents shall be involved in the development and evaluation of the school-level parent involvement policy</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8509945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739900"/>
            <a:ext cx="8342313" cy="1646238"/>
          </a:xfrm>
        </p:spPr>
        <p:txBody>
          <a:bodyPr rtlCol="0"/>
          <a:lstStyle/>
          <a:p>
            <a:pPr fontAlgn="auto">
              <a:spcAft>
                <a:spcPts val="0"/>
              </a:spcAft>
              <a:defRPr/>
            </a:pPr>
            <a:r>
              <a:rPr lang="en-US" dirty="0" smtClean="0">
                <a:ea typeface="+mj-ea"/>
                <a:cs typeface="Palatino Linotype"/>
              </a:rPr>
              <a:t>Reaching Results for Students</a:t>
            </a:r>
            <a:endParaRPr lang="en-US" dirty="0">
              <a:ea typeface="+mj-ea"/>
              <a:cs typeface="Palatino Linotype"/>
            </a:endParaRPr>
          </a:p>
        </p:txBody>
      </p:sp>
    </p:spTree>
    <p:extLst>
      <p:ext uri="{BB962C8B-B14F-4D97-AF65-F5344CB8AC3E}">
        <p14:creationId xmlns:p14="http://schemas.microsoft.com/office/powerpoint/2010/main" val="15776685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9746" name="Group 2"/>
          <p:cNvGraphicFramePr>
            <a:graphicFrameLocks noGrp="1"/>
          </p:cNvGraphicFramePr>
          <p:nvPr>
            <p:extLst>
              <p:ext uri="{D42A27DB-BD31-4B8C-83A1-F6EECF244321}">
                <p14:modId xmlns:p14="http://schemas.microsoft.com/office/powerpoint/2010/main" val="2590641510"/>
              </p:ext>
            </p:extLst>
          </p:nvPr>
        </p:nvGraphicFramePr>
        <p:xfrm>
          <a:off x="0" y="1072450"/>
          <a:ext cx="9143999" cy="5785550"/>
        </p:xfrm>
        <a:graphic>
          <a:graphicData uri="http://schemas.openxmlformats.org/drawingml/2006/table">
            <a:tbl>
              <a:tblPr/>
              <a:tblGrid>
                <a:gridCol w="4751717"/>
                <a:gridCol w="4392282"/>
              </a:tblGrid>
              <a:tr h="7982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accent1">
                              <a:lumMod val="75000"/>
                            </a:schemeClr>
                          </a:solidFill>
                          <a:effectLst/>
                          <a:latin typeface="Tahoma" pitchFamily="34" charset="0"/>
                        </a:rPr>
                        <a:t>  Standard 1</a:t>
                      </a:r>
                      <a:endParaRPr kumimoji="0" lang="en-US" sz="2000" b="0" i="0" u="none" strike="noStrike" cap="none" normalizeH="0" baseline="0" dirty="0" smtClean="0">
                        <a:ln>
                          <a:noFill/>
                        </a:ln>
                        <a:solidFill>
                          <a:schemeClr val="accent1">
                            <a:lumMod val="75000"/>
                          </a:schemeClr>
                        </a:solidFill>
                        <a:effectLst/>
                        <a:latin typeface="Tahoma" pitchFamily="34" charset="0"/>
                      </a:endParaRPr>
                    </a:p>
                  </a:txBody>
                  <a:tcPr marL="0"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1">
                              <a:lumMod val="75000"/>
                            </a:schemeClr>
                          </a:solidFill>
                          <a:effectLst/>
                          <a:latin typeface="Tahoma" pitchFamily="34" charset="0"/>
                        </a:rPr>
                        <a:t>Students gain academic skills that are tutored or taught by volunteers</a:t>
                      </a:r>
                    </a:p>
                  </a:txBody>
                  <a:tcPr marL="0"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r>
              <a:tr h="800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accent1">
                              <a:lumMod val="75000"/>
                            </a:schemeClr>
                          </a:solidFill>
                          <a:effectLst/>
                          <a:latin typeface="Tahoma" pitchFamily="34" charset="0"/>
                        </a:rPr>
                        <a:t>  Standard 2</a:t>
                      </a:r>
                      <a:endParaRPr kumimoji="0" lang="en-US" sz="2000" b="0" i="0" u="none" strike="noStrike" cap="none" normalizeH="0" baseline="0" dirty="0" smtClean="0">
                        <a:ln>
                          <a:noFill/>
                        </a:ln>
                        <a:solidFill>
                          <a:schemeClr val="accent1">
                            <a:lumMod val="75000"/>
                          </a:schemeClr>
                        </a:solidFill>
                        <a:effectLst/>
                        <a:latin typeface="Tahoma" pitchFamily="34" charset="0"/>
                      </a:endParaRPr>
                    </a:p>
                  </a:txBody>
                  <a:tcPr marL="0" horzOverflow="overflow">
                    <a:lnL w="28575"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1">
                              <a:lumMod val="75000"/>
                            </a:schemeClr>
                          </a:solidFill>
                          <a:effectLst/>
                          <a:latin typeface="Tahoma" pitchFamily="34" charset="0"/>
                        </a:rPr>
                        <a:t>Increase students’ awareness of their own progress in subjects and skills</a:t>
                      </a:r>
                    </a:p>
                  </a:txBody>
                  <a:tcPr marL="0"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r>
              <a:tr h="10527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accent1">
                              <a:lumMod val="75000"/>
                            </a:schemeClr>
                          </a:solidFill>
                          <a:effectLst/>
                          <a:latin typeface="Tahoma" pitchFamily="34" charset="0"/>
                        </a:rPr>
                        <a:t>  Standard 3</a:t>
                      </a:r>
                      <a:endParaRPr kumimoji="0" lang="en-US" sz="2000" b="0" i="0" u="none" strike="noStrike" cap="none" normalizeH="0" baseline="0" dirty="0" smtClean="0">
                        <a:ln>
                          <a:noFill/>
                        </a:ln>
                        <a:solidFill>
                          <a:schemeClr val="accent1">
                            <a:lumMod val="75000"/>
                          </a:schemeClr>
                        </a:solidFill>
                        <a:effectLst/>
                        <a:latin typeface="Tahoma" pitchFamily="34" charset="0"/>
                      </a:endParaRPr>
                    </a:p>
                  </a:txBody>
                  <a:tcPr marL="0" horzOverflow="overflow">
                    <a:lnL w="28575"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accent1">
                              <a:lumMod val="75000"/>
                            </a:schemeClr>
                          </a:solidFill>
                          <a:effectLst/>
                          <a:latin typeface="Tahoma" pitchFamily="34" charset="0"/>
                        </a:rPr>
                        <a:t>Students complete more homework in the specific subject area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accent1">
                            <a:lumMod val="75000"/>
                          </a:schemeClr>
                        </a:solidFill>
                        <a:effectLst/>
                        <a:latin typeface="Tahoma" pitchFamily="34" charset="0"/>
                      </a:endParaRPr>
                    </a:p>
                  </a:txBody>
                  <a:tcPr marL="0"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r>
              <a:tr h="9931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accent1">
                              <a:lumMod val="75000"/>
                            </a:schemeClr>
                          </a:solidFill>
                          <a:effectLst/>
                          <a:latin typeface="Tahoma" pitchFamily="34" charset="0"/>
                        </a:rPr>
                        <a:t>  Standard 4</a:t>
                      </a:r>
                      <a:endParaRPr kumimoji="0" lang="en-US" sz="2000" b="0" i="0" u="none" strike="noStrike" cap="none" normalizeH="0" baseline="0" dirty="0" smtClean="0">
                        <a:ln>
                          <a:noFill/>
                        </a:ln>
                        <a:solidFill>
                          <a:schemeClr val="accent1">
                            <a:lumMod val="75000"/>
                          </a:schemeClr>
                        </a:solidFill>
                        <a:effectLst/>
                        <a:latin typeface="Tahoma" pitchFamily="34" charset="0"/>
                      </a:endParaRPr>
                    </a:p>
                  </a:txBody>
                  <a:tcPr marL="0" horzOverflow="overflow">
                    <a:lnL w="28575"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1">
                              <a:lumMod val="75000"/>
                            </a:schemeClr>
                          </a:solidFill>
                          <a:effectLst/>
                          <a:latin typeface="Tahoma" pitchFamily="34" charset="0"/>
                        </a:rPr>
                        <a:t>Students gain specific benefits linked to policies enacted by parent organizations</a:t>
                      </a:r>
                    </a:p>
                  </a:txBody>
                  <a:tcPr marL="0"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r>
              <a:tr h="11482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accent1">
                              <a:lumMod val="75000"/>
                            </a:schemeClr>
                          </a:solidFill>
                          <a:effectLst/>
                          <a:latin typeface="Tahoma" pitchFamily="34" charset="0"/>
                        </a:rPr>
                        <a:t>  Standard 5</a:t>
                      </a:r>
                      <a:endParaRPr kumimoji="0" lang="en-US" sz="2000" b="0" i="0" u="none" strike="noStrike" cap="none" normalizeH="0" baseline="0" dirty="0" smtClean="0">
                        <a:ln>
                          <a:noFill/>
                        </a:ln>
                        <a:solidFill>
                          <a:schemeClr val="accent1">
                            <a:lumMod val="75000"/>
                          </a:schemeClr>
                        </a:solidFill>
                        <a:effectLst/>
                        <a:latin typeface="Tahoma" pitchFamily="34" charset="0"/>
                      </a:endParaRPr>
                    </a:p>
                  </a:txBody>
                  <a:tcPr marL="0" horzOverflow="overflow">
                    <a:lnL w="28575"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1">
                              <a:lumMod val="75000"/>
                            </a:schemeClr>
                          </a:solidFill>
                          <a:effectLst/>
                          <a:latin typeface="Tahoma" pitchFamily="34" charset="0"/>
                        </a:rPr>
                        <a:t>Students benefit from diverse parent representative on decision-making committees</a:t>
                      </a:r>
                    </a:p>
                  </a:txBody>
                  <a:tcPr marL="0"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CC"/>
                    </a:solidFill>
                  </a:tcPr>
                </a:tc>
              </a:tr>
              <a:tr h="9931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accent1">
                              <a:lumMod val="75000"/>
                            </a:schemeClr>
                          </a:solidFill>
                          <a:effectLst/>
                          <a:latin typeface="Tahoma" pitchFamily="34" charset="0"/>
                        </a:rPr>
                        <a:t>  Standard 6</a:t>
                      </a:r>
                      <a:endParaRPr kumimoji="0" lang="en-US" sz="2000" b="0" i="0" u="none" strike="noStrike" cap="none" normalizeH="0" baseline="0" dirty="0" smtClean="0">
                        <a:ln>
                          <a:noFill/>
                        </a:ln>
                        <a:solidFill>
                          <a:schemeClr val="accent1">
                            <a:lumMod val="75000"/>
                          </a:schemeClr>
                        </a:solidFill>
                        <a:effectLst/>
                        <a:latin typeface="Tahoma" pitchFamily="34" charset="0"/>
                      </a:endParaRPr>
                    </a:p>
                  </a:txBody>
                  <a:tcPr marL="0" horzOverflow="overflow">
                    <a:lnL w="28575"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accent1">
                              <a:lumMod val="75000"/>
                            </a:schemeClr>
                          </a:solidFill>
                          <a:effectLst/>
                          <a:latin typeface="Tahoma" pitchFamily="34" charset="0"/>
                        </a:rPr>
                        <a:t>Students gain skills and talents in subject area from enriched curricular experiences</a:t>
                      </a:r>
                    </a:p>
                  </a:txBody>
                  <a:tcPr marL="0" horzOverflow="overflow">
                    <a:lnL>
                      <a:noFill/>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CC"/>
                    </a:solidFill>
                  </a:tcPr>
                </a:tc>
              </a:tr>
            </a:tbl>
          </a:graphicData>
        </a:graphic>
      </p:graphicFrame>
      <p:sp>
        <p:nvSpPr>
          <p:cNvPr id="159768" name="Line 24"/>
          <p:cNvSpPr>
            <a:spLocks noChangeShapeType="1"/>
          </p:cNvSpPr>
          <p:nvPr/>
        </p:nvSpPr>
        <p:spPr bwMode="auto">
          <a:xfrm flipV="1">
            <a:off x="3943350" y="5867400"/>
            <a:ext cx="0" cy="990600"/>
          </a:xfrm>
          <a:prstGeom prst="line">
            <a:avLst/>
          </a:prstGeom>
          <a:noFill/>
          <a:ln w="76200">
            <a:solidFill>
              <a:schemeClr val="tx1"/>
            </a:solidFill>
            <a:miter lim="800000"/>
            <a:headEnd/>
            <a:tailEnd type="triangle" w="med" len="med"/>
          </a:ln>
        </p:spPr>
        <p:txBody>
          <a:bodyPr wrap="none"/>
          <a:lstStyle/>
          <a:p>
            <a:endParaRPr lang="en-US"/>
          </a:p>
        </p:txBody>
      </p:sp>
      <p:sp>
        <p:nvSpPr>
          <p:cNvPr id="46105" name="Line 25"/>
          <p:cNvSpPr>
            <a:spLocks noChangeShapeType="1"/>
          </p:cNvSpPr>
          <p:nvPr/>
        </p:nvSpPr>
        <p:spPr bwMode="auto">
          <a:xfrm>
            <a:off x="3676650" y="1612770"/>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46106" name="Line 26"/>
          <p:cNvSpPr>
            <a:spLocks noChangeShapeType="1"/>
          </p:cNvSpPr>
          <p:nvPr/>
        </p:nvSpPr>
        <p:spPr bwMode="auto">
          <a:xfrm>
            <a:off x="3676650" y="2289730"/>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46107" name="Line 27"/>
          <p:cNvSpPr>
            <a:spLocks noChangeShapeType="1"/>
          </p:cNvSpPr>
          <p:nvPr/>
        </p:nvSpPr>
        <p:spPr bwMode="auto">
          <a:xfrm>
            <a:off x="3657600" y="3136376"/>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46108" name="Line 28"/>
          <p:cNvSpPr>
            <a:spLocks noChangeShapeType="1"/>
          </p:cNvSpPr>
          <p:nvPr/>
        </p:nvSpPr>
        <p:spPr bwMode="auto">
          <a:xfrm>
            <a:off x="3657600" y="5180813"/>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46109" name="Line 29"/>
          <p:cNvSpPr>
            <a:spLocks noChangeShapeType="1"/>
          </p:cNvSpPr>
          <p:nvPr/>
        </p:nvSpPr>
        <p:spPr bwMode="auto">
          <a:xfrm>
            <a:off x="3676650" y="6197730"/>
            <a:ext cx="533400" cy="0"/>
          </a:xfrm>
          <a:prstGeom prst="line">
            <a:avLst/>
          </a:prstGeom>
          <a:noFill/>
          <a:ln w="38100">
            <a:solidFill>
              <a:schemeClr val="tx1"/>
            </a:solidFill>
            <a:miter lim="800000"/>
            <a:headEnd/>
            <a:tailEnd type="triangle" w="med" len="med"/>
          </a:ln>
        </p:spPr>
        <p:txBody>
          <a:bodyPr wrap="none"/>
          <a:lstStyle/>
          <a:p>
            <a:endParaRPr lang="en-US"/>
          </a:p>
        </p:txBody>
      </p:sp>
      <p:sp>
        <p:nvSpPr>
          <p:cNvPr id="46110" name="Rectangle 30"/>
          <p:cNvSpPr>
            <a:spLocks noChangeArrowheads="1"/>
          </p:cNvSpPr>
          <p:nvPr/>
        </p:nvSpPr>
        <p:spPr bwMode="auto">
          <a:xfrm>
            <a:off x="1181100" y="304800"/>
            <a:ext cx="6781800" cy="609600"/>
          </a:xfrm>
          <a:prstGeom prst="rect">
            <a:avLst/>
          </a:prstGeom>
          <a:solidFill>
            <a:schemeClr val="accent1"/>
          </a:solidFill>
          <a:ln w="9525">
            <a:noFill/>
            <a:miter lim="800000"/>
            <a:headEnd/>
            <a:tailEnd/>
          </a:ln>
        </p:spPr>
        <p:txBody>
          <a:bodyPr anchor="b"/>
          <a:lstStyle/>
          <a:p>
            <a:pPr algn="ctr"/>
            <a:r>
              <a:rPr lang="en-US" sz="2500" dirty="0">
                <a:solidFill>
                  <a:schemeClr val="bg1"/>
                </a:solidFill>
                <a:latin typeface="Book Antiqua" panose="02040602050305030304" pitchFamily="18" charset="0"/>
              </a:rPr>
              <a:t>Reaching Results for Students</a:t>
            </a:r>
          </a:p>
        </p:txBody>
      </p:sp>
      <p:sp>
        <p:nvSpPr>
          <p:cNvPr id="46111" name="Line 31"/>
          <p:cNvSpPr>
            <a:spLocks noChangeShapeType="1"/>
          </p:cNvSpPr>
          <p:nvPr/>
        </p:nvSpPr>
        <p:spPr bwMode="auto">
          <a:xfrm>
            <a:off x="3657600" y="4170575"/>
            <a:ext cx="533400" cy="0"/>
          </a:xfrm>
          <a:prstGeom prst="line">
            <a:avLst/>
          </a:prstGeom>
          <a:noFill/>
          <a:ln w="38100">
            <a:solidFill>
              <a:schemeClr val="tx1"/>
            </a:solidFill>
            <a:miter lim="800000"/>
            <a:headEnd/>
            <a:tailEnd type="triangle" w="med" len="med"/>
          </a:ln>
        </p:spPr>
        <p:txBody>
          <a:bodyPr wrap="none"/>
          <a:lstStyle/>
          <a:p>
            <a:endParaRPr lang="en-US"/>
          </a:p>
        </p:txBody>
      </p:sp>
      <p:pic>
        <p:nvPicPr>
          <p:cNvPr id="46112" name="Picture 32" descr="j0090300"/>
          <p:cNvPicPr>
            <a:picLocks noChangeAspect="1" noChangeArrowheads="1"/>
          </p:cNvPicPr>
          <p:nvPr/>
        </p:nvPicPr>
        <p:blipFill>
          <a:blip r:embed="rId3"/>
          <a:srcRect/>
          <a:stretch>
            <a:fillRect/>
          </a:stretch>
        </p:blipFill>
        <p:spPr bwMode="auto">
          <a:xfrm rot="-615107">
            <a:off x="7597775" y="228600"/>
            <a:ext cx="1138238" cy="939800"/>
          </a:xfrm>
          <a:prstGeom prst="rect">
            <a:avLst/>
          </a:prstGeom>
          <a:noFill/>
          <a:ln w="9525">
            <a:noFill/>
            <a:miter lim="800000"/>
            <a:headEnd/>
            <a:tailEnd/>
          </a:ln>
        </p:spPr>
      </p:pic>
      <p:pic>
        <p:nvPicPr>
          <p:cNvPr id="46113" name="Picture 33" descr="BD05092_"/>
          <p:cNvPicPr>
            <a:picLocks noChangeAspect="1" noChangeArrowheads="1"/>
          </p:cNvPicPr>
          <p:nvPr/>
        </p:nvPicPr>
        <p:blipFill>
          <a:blip r:embed="rId4"/>
          <a:srcRect/>
          <a:stretch>
            <a:fillRect/>
          </a:stretch>
        </p:blipFill>
        <p:spPr bwMode="auto">
          <a:xfrm rot="430468">
            <a:off x="381000" y="228600"/>
            <a:ext cx="1143000" cy="1036638"/>
          </a:xfrm>
          <a:prstGeom prst="rect">
            <a:avLst/>
          </a:prstGeom>
          <a:noFill/>
          <a:ln w="9525">
            <a:noFill/>
            <a:miter lim="800000"/>
            <a:headEnd/>
            <a:tailEnd/>
          </a:ln>
        </p:spPr>
      </p:pic>
      <p:sp>
        <p:nvSpPr>
          <p:cNvPr id="15" name="Text Box 5"/>
          <p:cNvSpPr txBox="1">
            <a:spLocks noChangeArrowheads="1"/>
          </p:cNvSpPr>
          <p:nvPr/>
        </p:nvSpPr>
        <p:spPr bwMode="auto">
          <a:xfrm>
            <a:off x="0" y="6535738"/>
            <a:ext cx="9144000" cy="210449"/>
          </a:xfrm>
          <a:prstGeom prst="rect">
            <a:avLst/>
          </a:prstGeom>
          <a:noFill/>
          <a:ln w="12700">
            <a:noFill/>
            <a:miter lim="800000"/>
            <a:headEnd type="none" w="sm" len="sm"/>
            <a:tailEnd type="none" w="sm" len="sm"/>
          </a:ln>
          <a:effectLst/>
        </p:spPr>
        <p:txBody>
          <a:bodyPr lIns="86493" tIns="43247" rIns="86493" bIns="43247">
            <a:spAutoFit/>
          </a:bodyPr>
          <a:lstStyle/>
          <a:p>
            <a:pPr defTabSz="865188" eaLnBrk="0" hangingPunct="0">
              <a:spcBef>
                <a:spcPct val="50000"/>
              </a:spcBef>
            </a:pPr>
            <a:r>
              <a:rPr lang="en-US" sz="800" dirty="0" smtClean="0">
                <a:latin typeface="Arial Narrow" pitchFamily="34" charset="0"/>
              </a:rPr>
              <a:t>Epstein</a:t>
            </a:r>
            <a:r>
              <a:rPr lang="en-US" sz="800" dirty="0">
                <a:latin typeface="Arial Narrow" pitchFamily="34" charset="0"/>
              </a:rPr>
              <a:t>, J. L</a:t>
            </a:r>
            <a:r>
              <a:rPr lang="en-US" sz="800" dirty="0" smtClean="0">
                <a:latin typeface="Arial Narrow" pitchFamily="34" charset="0"/>
              </a:rPr>
              <a:t>. et al. </a:t>
            </a:r>
            <a:r>
              <a:rPr lang="en-US" sz="800" dirty="0">
                <a:latin typeface="Arial Narrow" pitchFamily="34" charset="0"/>
              </a:rPr>
              <a:t>(</a:t>
            </a:r>
            <a:r>
              <a:rPr lang="en-US" sz="800" dirty="0" smtClean="0">
                <a:latin typeface="Arial Narrow" pitchFamily="34" charset="0"/>
              </a:rPr>
              <a:t>2009).  </a:t>
            </a:r>
            <a:r>
              <a:rPr lang="en-US" sz="800" i="1" dirty="0">
                <a:latin typeface="Arial Narrow" pitchFamily="34" charset="0"/>
              </a:rPr>
              <a:t>School, Family, and Community Partnerships:  </a:t>
            </a:r>
            <a:r>
              <a:rPr lang="en-US" sz="800" i="1" dirty="0" smtClean="0">
                <a:latin typeface="Arial Narrow" pitchFamily="34" charset="0"/>
              </a:rPr>
              <a:t>Your Handbook </a:t>
            </a:r>
            <a:r>
              <a:rPr lang="en-US" sz="800" i="1" dirty="0">
                <a:latin typeface="Arial Narrow" pitchFamily="34" charset="0"/>
              </a:rPr>
              <a:t>for Action </a:t>
            </a:r>
            <a:r>
              <a:rPr lang="en-US" sz="800" i="1" dirty="0" smtClean="0">
                <a:latin typeface="Arial Narrow" pitchFamily="34" charset="0"/>
              </a:rPr>
              <a:t>(Third </a:t>
            </a:r>
            <a:r>
              <a:rPr lang="en-US" sz="800" i="1" dirty="0">
                <a:latin typeface="Arial Narrow" pitchFamily="34" charset="0"/>
              </a:rPr>
              <a:t>Edition).  </a:t>
            </a:r>
            <a:r>
              <a:rPr lang="en-US" sz="800" dirty="0" smtClean="0">
                <a:latin typeface="Arial Narrow" pitchFamily="34" charset="0"/>
              </a:rPr>
              <a:t>Thousand </a:t>
            </a:r>
            <a:r>
              <a:rPr lang="en-US" sz="800" dirty="0">
                <a:latin typeface="Arial Narrow" pitchFamily="34" charset="0"/>
              </a:rPr>
              <a:t>Oaks, CA:  Corwin Press.</a:t>
            </a:r>
          </a:p>
        </p:txBody>
      </p:sp>
    </p:spTree>
    <p:extLst>
      <p:ext uri="{BB962C8B-B14F-4D97-AF65-F5344CB8AC3E}">
        <p14:creationId xmlns:p14="http://schemas.microsoft.com/office/powerpoint/2010/main" val="18040015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9768"/>
                                        </p:tgtEl>
                                        <p:attrNameLst>
                                          <p:attrName>style.visibility</p:attrName>
                                        </p:attrNameLst>
                                      </p:cBhvr>
                                      <p:to>
                                        <p:strVal val="visible"/>
                                      </p:to>
                                    </p:set>
                                  </p:childTnLst>
                                </p:cTn>
                              </p:par>
                              <p:par>
                                <p:cTn id="7" presetID="64" presetClass="path" presetSubtype="0" accel="50000" decel="50000" fill="hold" grpId="1" nodeType="withEffect">
                                  <p:stCondLst>
                                    <p:cond delay="0"/>
                                  </p:stCondLst>
                                  <p:childTnLst>
                                    <p:animMotion origin="layout" path="M 0.00833 0.10541 L 3.33333E-6 -0.70458 " pathEditMode="relative" rAng="0" ptsTypes="AA">
                                      <p:cBhvr>
                                        <p:cTn id="8" dur="3000" fill="hold"/>
                                        <p:tgtEl>
                                          <p:spTgt spid="159768"/>
                                        </p:tgtEl>
                                        <p:attrNameLst>
                                          <p:attrName>ppt_x</p:attrName>
                                          <p:attrName>ppt_y</p:attrName>
                                        </p:attrNameLst>
                                      </p:cBhvr>
                                      <p:rCtr x="-400" y="-40500"/>
                                    </p:animMotion>
                                  </p:childTnLst>
                                </p:cTn>
                              </p:par>
                            </p:childTnLst>
                          </p:cTn>
                        </p:par>
                        <p:par>
                          <p:cTn id="9" fill="hold">
                            <p:stCondLst>
                              <p:cond delay="3000"/>
                            </p:stCondLst>
                            <p:childTnLst>
                              <p:par>
                                <p:cTn id="10" presetID="7" presetClass="emph" presetSubtype="2" fill="hold" nodeType="afterEffect">
                                  <p:stCondLst>
                                    <p:cond delay="0"/>
                                  </p:stCondLst>
                                  <p:childTnLst>
                                    <p:animClr clrSpc="rgb" dir="cw">
                                      <p:cBhvr>
                                        <p:cTn id="11" dur="2000" fill="hold"/>
                                        <p:tgtEl>
                                          <p:spTgt spid="159768"/>
                                        </p:tgtEl>
                                        <p:attrNameLst>
                                          <p:attrName>stroke.color</p:attrName>
                                        </p:attrNameLst>
                                      </p:cBhvr>
                                      <p:to>
                                        <a:schemeClr val="hlink"/>
                                      </p:to>
                                    </p:animClr>
                                    <p:set>
                                      <p:cBhvr>
                                        <p:cTn id="12" dur="2000" fill="hold"/>
                                        <p:tgtEl>
                                          <p:spTgt spid="159768"/>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68" grpId="0" animBg="1"/>
      <p:bldP spid="159768"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228600"/>
            <a:ext cx="9144000" cy="1143000"/>
          </a:xfrm>
        </p:spPr>
        <p:txBody>
          <a:bodyPr/>
          <a:lstStyle/>
          <a:p>
            <a:pPr algn="ctr" fontAlgn="auto">
              <a:spcAft>
                <a:spcPts val="0"/>
              </a:spcAft>
              <a:defRPr/>
            </a:pPr>
            <a:r>
              <a:rPr lang="en-US" sz="3400" b="1" dirty="0"/>
              <a:t>Benefits of Partnerships</a:t>
            </a:r>
            <a:br>
              <a:rPr lang="en-US" sz="3400" b="1" dirty="0"/>
            </a:br>
            <a:r>
              <a:rPr lang="en-US" sz="3400" b="1"/>
              <a:t>for </a:t>
            </a:r>
            <a:r>
              <a:rPr lang="en-US" sz="3400" b="1" smtClean="0"/>
              <a:t>Families</a:t>
            </a:r>
            <a:endParaRPr lang="en-US" sz="3400" b="1" dirty="0"/>
          </a:p>
        </p:txBody>
      </p:sp>
      <p:sp>
        <p:nvSpPr>
          <p:cNvPr id="47107" name="Rectangle 3"/>
          <p:cNvSpPr>
            <a:spLocks noGrp="1" noChangeArrowheads="1"/>
          </p:cNvSpPr>
          <p:nvPr>
            <p:ph idx="1"/>
          </p:nvPr>
        </p:nvSpPr>
        <p:spPr>
          <a:xfrm>
            <a:off x="527901" y="1752600"/>
            <a:ext cx="8387499" cy="4724400"/>
          </a:xfrm>
        </p:spPr>
        <p:txBody>
          <a:bodyPr/>
          <a:lstStyle/>
          <a:p>
            <a:pPr>
              <a:lnSpc>
                <a:spcPct val="90000"/>
              </a:lnSpc>
            </a:pPr>
            <a:r>
              <a:rPr lang="en-US" sz="2600" dirty="0" smtClean="0">
                <a:solidFill>
                  <a:schemeClr val="tx1">
                    <a:lumMod val="75000"/>
                  </a:schemeClr>
                </a:solidFill>
              </a:rPr>
              <a:t>Increased feeling of support from school and other parents</a:t>
            </a:r>
          </a:p>
          <a:p>
            <a:pPr>
              <a:lnSpc>
                <a:spcPct val="90000"/>
              </a:lnSpc>
            </a:pPr>
            <a:r>
              <a:rPr lang="en-US" sz="2600" dirty="0" smtClean="0">
                <a:solidFill>
                  <a:schemeClr val="tx1">
                    <a:lumMod val="75000"/>
                  </a:schemeClr>
                </a:solidFill>
              </a:rPr>
              <a:t>More interactions with other families in school and community activities</a:t>
            </a:r>
          </a:p>
          <a:p>
            <a:pPr>
              <a:lnSpc>
                <a:spcPct val="90000"/>
              </a:lnSpc>
            </a:pPr>
            <a:r>
              <a:rPr lang="en-US" sz="2600" dirty="0" smtClean="0">
                <a:solidFill>
                  <a:schemeClr val="tx1">
                    <a:lumMod val="75000"/>
                  </a:schemeClr>
                </a:solidFill>
              </a:rPr>
              <a:t>More effective responses to student problems</a:t>
            </a:r>
          </a:p>
          <a:p>
            <a:pPr>
              <a:lnSpc>
                <a:spcPct val="90000"/>
              </a:lnSpc>
            </a:pPr>
            <a:r>
              <a:rPr lang="en-US" sz="2600" dirty="0" smtClean="0">
                <a:solidFill>
                  <a:schemeClr val="tx1">
                    <a:lumMod val="75000"/>
                  </a:schemeClr>
                </a:solidFill>
              </a:rPr>
              <a:t>Increased awareness of student progress and how to help students do better</a:t>
            </a:r>
          </a:p>
          <a:p>
            <a:pPr>
              <a:lnSpc>
                <a:spcPct val="90000"/>
              </a:lnSpc>
            </a:pPr>
            <a:r>
              <a:rPr lang="en-US" sz="2600" dirty="0" smtClean="0">
                <a:solidFill>
                  <a:schemeClr val="tx1">
                    <a:lumMod val="75000"/>
                  </a:schemeClr>
                </a:solidFill>
              </a:rPr>
              <a:t>Increased feeling of ownership of school</a:t>
            </a:r>
          </a:p>
          <a:p>
            <a:pPr>
              <a:lnSpc>
                <a:spcPct val="90000"/>
              </a:lnSpc>
            </a:pPr>
            <a:r>
              <a:rPr lang="en-US" sz="2600" dirty="0" smtClean="0">
                <a:solidFill>
                  <a:schemeClr val="tx1">
                    <a:lumMod val="75000"/>
                  </a:schemeClr>
                </a:solidFill>
              </a:rPr>
              <a:t>Others?</a:t>
            </a:r>
          </a:p>
        </p:txBody>
      </p:sp>
      <p:sp>
        <p:nvSpPr>
          <p:cNvPr id="6" name="Text Box 5"/>
          <p:cNvSpPr txBox="1">
            <a:spLocks noChangeArrowheads="1"/>
          </p:cNvSpPr>
          <p:nvPr/>
        </p:nvSpPr>
        <p:spPr bwMode="auto">
          <a:xfrm>
            <a:off x="0" y="6535738"/>
            <a:ext cx="9144000" cy="210449"/>
          </a:xfrm>
          <a:prstGeom prst="rect">
            <a:avLst/>
          </a:prstGeom>
          <a:noFill/>
          <a:ln w="12700">
            <a:noFill/>
            <a:miter lim="800000"/>
            <a:headEnd type="none" w="sm" len="sm"/>
            <a:tailEnd type="none" w="sm" len="sm"/>
          </a:ln>
          <a:effectLst/>
        </p:spPr>
        <p:txBody>
          <a:bodyPr lIns="86493" tIns="43247" rIns="86493" bIns="43247">
            <a:spAutoFit/>
          </a:bodyPr>
          <a:lstStyle/>
          <a:p>
            <a:pPr defTabSz="865188" eaLnBrk="0" hangingPunct="0">
              <a:spcBef>
                <a:spcPct val="50000"/>
              </a:spcBef>
            </a:pPr>
            <a:r>
              <a:rPr lang="en-US" sz="800" dirty="0" smtClean="0">
                <a:latin typeface="Arial Narrow" pitchFamily="34" charset="0"/>
              </a:rPr>
              <a:t>Epstein</a:t>
            </a:r>
            <a:r>
              <a:rPr lang="en-US" sz="800" dirty="0">
                <a:latin typeface="Arial Narrow" pitchFamily="34" charset="0"/>
              </a:rPr>
              <a:t>, J. L</a:t>
            </a:r>
            <a:r>
              <a:rPr lang="en-US" sz="800" dirty="0" smtClean="0">
                <a:latin typeface="Arial Narrow" pitchFamily="34" charset="0"/>
              </a:rPr>
              <a:t>. et al. </a:t>
            </a:r>
            <a:r>
              <a:rPr lang="en-US" sz="800" dirty="0">
                <a:latin typeface="Arial Narrow" pitchFamily="34" charset="0"/>
              </a:rPr>
              <a:t>(</a:t>
            </a:r>
            <a:r>
              <a:rPr lang="en-US" sz="800" dirty="0" smtClean="0">
                <a:latin typeface="Arial Narrow" pitchFamily="34" charset="0"/>
              </a:rPr>
              <a:t>2009).  </a:t>
            </a:r>
            <a:r>
              <a:rPr lang="en-US" sz="800" i="1" dirty="0">
                <a:latin typeface="Arial Narrow" pitchFamily="34" charset="0"/>
              </a:rPr>
              <a:t>School, Family, and Community Partnerships:  </a:t>
            </a:r>
            <a:r>
              <a:rPr lang="en-US" sz="800" i="1" dirty="0" smtClean="0">
                <a:latin typeface="Arial Narrow" pitchFamily="34" charset="0"/>
              </a:rPr>
              <a:t>Your Handbook </a:t>
            </a:r>
            <a:r>
              <a:rPr lang="en-US" sz="800" i="1" dirty="0">
                <a:latin typeface="Arial Narrow" pitchFamily="34" charset="0"/>
              </a:rPr>
              <a:t>for Action </a:t>
            </a:r>
            <a:r>
              <a:rPr lang="en-US" sz="800" i="1" dirty="0" smtClean="0">
                <a:latin typeface="Arial Narrow" pitchFamily="34" charset="0"/>
              </a:rPr>
              <a:t>(Third </a:t>
            </a:r>
            <a:r>
              <a:rPr lang="en-US" sz="800" i="1" dirty="0">
                <a:latin typeface="Arial Narrow" pitchFamily="34" charset="0"/>
              </a:rPr>
              <a:t>Edition).  </a:t>
            </a:r>
            <a:r>
              <a:rPr lang="en-US" sz="800" dirty="0" smtClean="0">
                <a:latin typeface="Arial Narrow" pitchFamily="34" charset="0"/>
              </a:rPr>
              <a:t>Thousand </a:t>
            </a:r>
            <a:r>
              <a:rPr lang="en-US" sz="800" dirty="0">
                <a:latin typeface="Arial Narrow" pitchFamily="34" charset="0"/>
              </a:rPr>
              <a:t>Oaks, CA:  Corwin Press.</a:t>
            </a:r>
          </a:p>
        </p:txBody>
      </p:sp>
    </p:spTree>
    <p:extLst>
      <p:ext uri="{BB962C8B-B14F-4D97-AF65-F5344CB8AC3E}">
        <p14:creationId xmlns:p14="http://schemas.microsoft.com/office/powerpoint/2010/main" val="26842363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0" y="228600"/>
            <a:ext cx="9144000" cy="1143000"/>
          </a:xfrm>
        </p:spPr>
        <p:txBody>
          <a:bodyPr/>
          <a:lstStyle/>
          <a:p>
            <a:pPr algn="ctr" fontAlgn="auto">
              <a:spcAft>
                <a:spcPts val="0"/>
              </a:spcAft>
              <a:defRPr/>
            </a:pPr>
            <a:r>
              <a:rPr lang="en-US" sz="3400" b="1" dirty="0"/>
              <a:t>Benefits of Partnerships</a:t>
            </a:r>
            <a:br>
              <a:rPr lang="en-US" sz="3400" b="1" dirty="0"/>
            </a:br>
            <a:r>
              <a:rPr lang="en-US" sz="3400" b="1" dirty="0"/>
              <a:t>for Teachers</a:t>
            </a:r>
          </a:p>
        </p:txBody>
      </p:sp>
      <p:sp>
        <p:nvSpPr>
          <p:cNvPr id="48131" name="Rectangle 3"/>
          <p:cNvSpPr>
            <a:spLocks noGrp="1" noChangeArrowheads="1"/>
          </p:cNvSpPr>
          <p:nvPr>
            <p:ph idx="1"/>
          </p:nvPr>
        </p:nvSpPr>
        <p:spPr>
          <a:xfrm>
            <a:off x="669302" y="2057400"/>
            <a:ext cx="8017497" cy="4068763"/>
          </a:xfrm>
        </p:spPr>
        <p:txBody>
          <a:bodyPr/>
          <a:lstStyle/>
          <a:p>
            <a:r>
              <a:rPr lang="en-US" sz="2600" dirty="0" smtClean="0">
                <a:solidFill>
                  <a:schemeClr val="tx1">
                    <a:lumMod val="75000"/>
                  </a:schemeClr>
                </a:solidFill>
              </a:rPr>
              <a:t>Increased respect for families’ strength and efforts</a:t>
            </a:r>
          </a:p>
          <a:p>
            <a:r>
              <a:rPr lang="en-US" sz="2600" dirty="0" smtClean="0">
                <a:solidFill>
                  <a:schemeClr val="tx1">
                    <a:lumMod val="75000"/>
                  </a:schemeClr>
                </a:solidFill>
              </a:rPr>
              <a:t>Greater readiness to involve all families in new ways</a:t>
            </a:r>
          </a:p>
          <a:p>
            <a:r>
              <a:rPr lang="en-US" sz="2600" dirty="0" smtClean="0">
                <a:solidFill>
                  <a:schemeClr val="tx1">
                    <a:lumMod val="75000"/>
                  </a:schemeClr>
                </a:solidFill>
              </a:rPr>
              <a:t>Increased satisfaction with family involvement and support</a:t>
            </a:r>
          </a:p>
          <a:p>
            <a:r>
              <a:rPr lang="en-US" sz="2600" dirty="0" smtClean="0">
                <a:solidFill>
                  <a:schemeClr val="tx1">
                    <a:lumMod val="75000"/>
                  </a:schemeClr>
                </a:solidFill>
              </a:rPr>
              <a:t>Others?</a:t>
            </a:r>
          </a:p>
        </p:txBody>
      </p:sp>
      <p:sp>
        <p:nvSpPr>
          <p:cNvPr id="6" name="Text Box 5"/>
          <p:cNvSpPr txBox="1">
            <a:spLocks noChangeArrowheads="1"/>
          </p:cNvSpPr>
          <p:nvPr/>
        </p:nvSpPr>
        <p:spPr bwMode="auto">
          <a:xfrm>
            <a:off x="0" y="6535738"/>
            <a:ext cx="9144000" cy="210449"/>
          </a:xfrm>
          <a:prstGeom prst="rect">
            <a:avLst/>
          </a:prstGeom>
          <a:noFill/>
          <a:ln w="12700">
            <a:noFill/>
            <a:miter lim="800000"/>
            <a:headEnd type="none" w="sm" len="sm"/>
            <a:tailEnd type="none" w="sm" len="sm"/>
          </a:ln>
          <a:effectLst/>
        </p:spPr>
        <p:txBody>
          <a:bodyPr lIns="86493" tIns="43247" rIns="86493" bIns="43247">
            <a:spAutoFit/>
          </a:bodyPr>
          <a:lstStyle/>
          <a:p>
            <a:pPr defTabSz="865188" eaLnBrk="0" hangingPunct="0">
              <a:spcBef>
                <a:spcPct val="50000"/>
              </a:spcBef>
            </a:pPr>
            <a:r>
              <a:rPr lang="en-US" sz="800" dirty="0" smtClean="0">
                <a:latin typeface="Arial Narrow" pitchFamily="34" charset="0"/>
              </a:rPr>
              <a:t>Epstein</a:t>
            </a:r>
            <a:r>
              <a:rPr lang="en-US" sz="800" dirty="0">
                <a:latin typeface="Arial Narrow" pitchFamily="34" charset="0"/>
              </a:rPr>
              <a:t>, J. L</a:t>
            </a:r>
            <a:r>
              <a:rPr lang="en-US" sz="800" dirty="0" smtClean="0">
                <a:latin typeface="Arial Narrow" pitchFamily="34" charset="0"/>
              </a:rPr>
              <a:t>. et al. </a:t>
            </a:r>
            <a:r>
              <a:rPr lang="en-US" sz="800" dirty="0">
                <a:latin typeface="Arial Narrow" pitchFamily="34" charset="0"/>
              </a:rPr>
              <a:t>(</a:t>
            </a:r>
            <a:r>
              <a:rPr lang="en-US" sz="800" dirty="0" smtClean="0">
                <a:latin typeface="Arial Narrow" pitchFamily="34" charset="0"/>
              </a:rPr>
              <a:t>2009).  </a:t>
            </a:r>
            <a:r>
              <a:rPr lang="en-US" sz="800" i="1" dirty="0">
                <a:latin typeface="Arial Narrow" pitchFamily="34" charset="0"/>
              </a:rPr>
              <a:t>School, Family, and Community Partnerships:  </a:t>
            </a:r>
            <a:r>
              <a:rPr lang="en-US" sz="800" i="1" dirty="0" smtClean="0">
                <a:latin typeface="Arial Narrow" pitchFamily="34" charset="0"/>
              </a:rPr>
              <a:t>Your Handbook </a:t>
            </a:r>
            <a:r>
              <a:rPr lang="en-US" sz="800" i="1" dirty="0">
                <a:latin typeface="Arial Narrow" pitchFamily="34" charset="0"/>
              </a:rPr>
              <a:t>for Action </a:t>
            </a:r>
            <a:r>
              <a:rPr lang="en-US" sz="800" i="1" dirty="0" smtClean="0">
                <a:latin typeface="Arial Narrow" pitchFamily="34" charset="0"/>
              </a:rPr>
              <a:t>(Third </a:t>
            </a:r>
            <a:r>
              <a:rPr lang="en-US" sz="800" i="1" dirty="0">
                <a:latin typeface="Arial Narrow" pitchFamily="34" charset="0"/>
              </a:rPr>
              <a:t>Edition).  </a:t>
            </a:r>
            <a:r>
              <a:rPr lang="en-US" sz="800" dirty="0" smtClean="0">
                <a:latin typeface="Arial Narrow" pitchFamily="34" charset="0"/>
              </a:rPr>
              <a:t>Thousand </a:t>
            </a:r>
            <a:r>
              <a:rPr lang="en-US" sz="800" dirty="0">
                <a:latin typeface="Arial Narrow" pitchFamily="34" charset="0"/>
              </a:rPr>
              <a:t>Oaks, CA:  Corwin Press.</a:t>
            </a:r>
          </a:p>
        </p:txBody>
      </p:sp>
    </p:spTree>
    <p:extLst>
      <p:ext uri="{BB962C8B-B14F-4D97-AF65-F5344CB8AC3E}">
        <p14:creationId xmlns:p14="http://schemas.microsoft.com/office/powerpoint/2010/main" val="26524341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rot="20076695">
            <a:off x="2286174" y="1637653"/>
            <a:ext cx="5866675" cy="4876801"/>
            <a:chOff x="2286000" y="1295400"/>
            <a:chExt cx="5121273" cy="4572000"/>
          </a:xfrm>
        </p:grpSpPr>
        <p:sp>
          <p:nvSpPr>
            <p:cNvPr id="4" name="Flowchart: Extract 3"/>
            <p:cNvSpPr/>
            <p:nvPr/>
          </p:nvSpPr>
          <p:spPr>
            <a:xfrm rot="5400000">
              <a:off x="2560320" y="1021080"/>
              <a:ext cx="4572000" cy="5120640"/>
            </a:xfrm>
            <a:prstGeom prst="flowChartExtract">
              <a:avLst/>
            </a:prstGeom>
            <a:solidFill>
              <a:srgbClr val="92D050"/>
            </a:solidFill>
            <a:ln>
              <a:solidFill>
                <a:schemeClr val="tx1">
                  <a:alpha val="73000"/>
                </a:schemeClr>
              </a:solidFill>
            </a:ln>
            <a:effectLst>
              <a:outerShdw blurRad="825500" dist="50800" dir="5400000" sx="104000" sy="104000" algn="ctr" rotWithShape="0">
                <a:schemeClr val="tx1">
                  <a:alpha val="99000"/>
                </a:schemeClr>
              </a:outerShdw>
            </a:effectLst>
            <a:scene3d>
              <a:camera prst="orthographicFront">
                <a:rot lat="21009203" lon="4209065" rev="194770"/>
              </a:camera>
              <a:lightRig rig="threePt" dir="t"/>
            </a:scene3d>
            <a:sp3d extrusionH="374650">
              <a:bevelT/>
              <a:bevelB/>
              <a:extrusionClr>
                <a:srgbClr val="92D050"/>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Extract 4"/>
            <p:cNvSpPr/>
            <p:nvPr/>
          </p:nvSpPr>
          <p:spPr>
            <a:xfrm rot="5566659">
              <a:off x="4545453" y="1634838"/>
              <a:ext cx="2978729" cy="2743200"/>
            </a:xfrm>
            <a:prstGeom prst="flowChartExtract">
              <a:avLst/>
            </a:prstGeom>
            <a:solidFill>
              <a:srgbClr val="FFFF00"/>
            </a:solidFill>
            <a:ln>
              <a:noFill/>
            </a:ln>
            <a:effectLst>
              <a:outerShdw blurRad="50800" dist="50800" dir="5400000" algn="ctr" rotWithShape="0">
                <a:srgbClr val="92D050">
                  <a:alpha val="99000"/>
                </a:srgbClr>
              </a:outerShdw>
            </a:effectLst>
            <a:scene3d>
              <a:camera prst="orthographicFront">
                <a:rot lat="21009203" lon="4209065" rev="194770"/>
              </a:camera>
              <a:lightRig rig="threePt" dir="t"/>
            </a:scene3d>
            <a:sp3d extrusionH="374650">
              <a:bevelT/>
              <a:bevelB/>
              <a:extrusionClr>
                <a:srgbClr val="FFFF00"/>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Extract 5"/>
            <p:cNvSpPr/>
            <p:nvPr/>
          </p:nvSpPr>
          <p:spPr>
            <a:xfrm rot="5574853">
              <a:off x="5893584" y="1762911"/>
              <a:ext cx="1563705" cy="1463673"/>
            </a:xfrm>
            <a:prstGeom prst="flowChartExtract">
              <a:avLst/>
            </a:prstGeom>
            <a:solidFill>
              <a:srgbClr val="FF0000"/>
            </a:solidFill>
            <a:ln>
              <a:noFill/>
            </a:ln>
            <a:effectLst>
              <a:outerShdw blurRad="50800" dist="50800" dir="5400000" algn="ctr" rotWithShape="0">
                <a:srgbClr val="FFFF00">
                  <a:alpha val="99000"/>
                </a:srgbClr>
              </a:outerShdw>
            </a:effectLst>
            <a:scene3d>
              <a:camera prst="orthographicFront">
                <a:rot lat="21009203" lon="4209065" rev="194770"/>
              </a:camera>
              <a:lightRig rig="threePt" dir="t"/>
            </a:scene3d>
            <a:sp3d extrusionH="374650">
              <a:bevelT/>
              <a:bevelB/>
              <a:extrusionClr>
                <a:srgbClr val="FF0000"/>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2"/>
          <p:cNvSpPr>
            <a:spLocks noGrp="1" noChangeArrowheads="1"/>
          </p:cNvSpPr>
          <p:nvPr>
            <p:ph type="body" idx="1"/>
          </p:nvPr>
        </p:nvSpPr>
        <p:spPr bwMode="auto">
          <a:xfrm>
            <a:off x="304800" y="1127286"/>
            <a:ext cx="3631442" cy="2929586"/>
          </a:xfrm>
          <a:noFill/>
          <a:ln>
            <a:miter lim="800000"/>
            <a:headEnd/>
            <a:tailEnd/>
          </a:ln>
          <a:effectLst/>
        </p:spPr>
        <p:txBody>
          <a:bodyPr vert="horz" wrap="square" lIns="64291" tIns="32146" rIns="64291" bIns="32146" numCol="1" anchor="t" anchorCtr="0" compatLnSpc="1">
            <a:prstTxWarp prst="textNoShape">
              <a:avLst/>
            </a:prstTxWarp>
            <a:noAutofit/>
          </a:bodyPr>
          <a:lstStyle/>
          <a:p>
            <a:pPr marL="457200" indent="-457200" algn="l">
              <a:spcAft>
                <a:spcPts val="400"/>
              </a:spcAft>
              <a:buClr>
                <a:srgbClr val="002060"/>
              </a:buClr>
              <a:buFont typeface="Wingdings" pitchFamily="2" charset="2"/>
              <a:buChar char="§"/>
            </a:pPr>
            <a:r>
              <a:rPr lang="en-US" dirty="0" smtClean="0">
                <a:solidFill>
                  <a:schemeClr val="bg1"/>
                </a:solidFill>
                <a:latin typeface="Calibri" pitchFamily="34" charset="0"/>
              </a:rPr>
              <a:t>Every student receives</a:t>
            </a:r>
            <a:r>
              <a:rPr lang="en-US" dirty="0" smtClean="0">
                <a:latin typeface="Calibri" pitchFamily="34" charset="0"/>
              </a:rPr>
              <a:t> </a:t>
            </a:r>
            <a:r>
              <a:rPr lang="en-US" b="1" i="1" dirty="0" smtClean="0">
                <a:solidFill>
                  <a:srgbClr val="62CC54"/>
                </a:solidFill>
                <a:effectLst>
                  <a:outerShdw blurRad="38100" dist="38100" dir="2700000" algn="tl">
                    <a:srgbClr val="000000">
                      <a:alpha val="43137"/>
                    </a:srgbClr>
                  </a:outerShdw>
                </a:effectLst>
                <a:latin typeface="Calibri" pitchFamily="34" charset="0"/>
              </a:rPr>
              <a:t>Universal</a:t>
            </a:r>
            <a:r>
              <a:rPr lang="en-US" dirty="0" smtClean="0">
                <a:latin typeface="Calibri" pitchFamily="34" charset="0"/>
              </a:rPr>
              <a:t> </a:t>
            </a:r>
            <a:r>
              <a:rPr lang="en-US" dirty="0" smtClean="0">
                <a:solidFill>
                  <a:schemeClr val="bg1"/>
                </a:solidFill>
                <a:latin typeface="Calibri" pitchFamily="34" charset="0"/>
              </a:rPr>
              <a:t>supports</a:t>
            </a:r>
            <a:r>
              <a:rPr lang="en-US" dirty="0" smtClean="0">
                <a:latin typeface="Calibri" pitchFamily="34" charset="0"/>
              </a:rPr>
              <a:t>  </a:t>
            </a:r>
          </a:p>
          <a:p>
            <a:pPr marL="457200" indent="-457200" algn="l">
              <a:spcAft>
                <a:spcPts val="400"/>
              </a:spcAft>
              <a:buClr>
                <a:srgbClr val="002060"/>
              </a:buClr>
              <a:buFont typeface="Wingdings" pitchFamily="2" charset="2"/>
              <a:buChar char="§"/>
            </a:pPr>
            <a:r>
              <a:rPr lang="en-US" dirty="0" smtClean="0">
                <a:solidFill>
                  <a:schemeClr val="bg1"/>
                </a:solidFill>
                <a:latin typeface="Calibri" pitchFamily="34" charset="0"/>
              </a:rPr>
              <a:t>Some students also receive </a:t>
            </a:r>
            <a:r>
              <a:rPr lang="en-US" b="1" i="1" dirty="0" smtClean="0">
                <a:solidFill>
                  <a:srgbClr val="FFFF00"/>
                </a:solidFill>
                <a:effectLst>
                  <a:outerShdw blurRad="38100" dist="38100" dir="2700000" algn="tl">
                    <a:srgbClr val="000000">
                      <a:alpha val="43137"/>
                    </a:srgbClr>
                  </a:outerShdw>
                </a:effectLst>
                <a:latin typeface="Calibri" pitchFamily="34" charset="0"/>
              </a:rPr>
              <a:t>Targeted</a:t>
            </a:r>
            <a:r>
              <a:rPr lang="en-US" dirty="0" smtClean="0">
                <a:effectLst>
                  <a:outerShdw blurRad="38100" dist="38100" dir="2700000" algn="tl">
                    <a:srgbClr val="000000">
                      <a:alpha val="43137"/>
                    </a:srgbClr>
                  </a:outerShdw>
                </a:effectLst>
                <a:latin typeface="Calibri" pitchFamily="34" charset="0"/>
              </a:rPr>
              <a:t> </a:t>
            </a:r>
            <a:r>
              <a:rPr lang="en-US" dirty="0" smtClean="0">
                <a:solidFill>
                  <a:schemeClr val="bg1"/>
                </a:solidFill>
                <a:latin typeface="Calibri" pitchFamily="34" charset="0"/>
              </a:rPr>
              <a:t>supports</a:t>
            </a:r>
            <a:r>
              <a:rPr lang="en-US" dirty="0" smtClean="0">
                <a:latin typeface="Calibri" pitchFamily="34" charset="0"/>
              </a:rPr>
              <a:t>  </a:t>
            </a:r>
          </a:p>
          <a:p>
            <a:pPr marL="457200" indent="-457200" algn="l">
              <a:spcAft>
                <a:spcPts val="400"/>
              </a:spcAft>
              <a:buClr>
                <a:srgbClr val="002060"/>
              </a:buClr>
              <a:buFont typeface="Wingdings" pitchFamily="2" charset="2"/>
              <a:buChar char="§"/>
            </a:pPr>
            <a:r>
              <a:rPr lang="en-US" dirty="0" smtClean="0">
                <a:solidFill>
                  <a:schemeClr val="bg1"/>
                </a:solidFill>
                <a:latin typeface="Calibri" pitchFamily="34" charset="0"/>
              </a:rPr>
              <a:t>Few students also receive </a:t>
            </a:r>
            <a:r>
              <a:rPr lang="en-US" b="1" i="1" dirty="0" smtClean="0">
                <a:solidFill>
                  <a:srgbClr val="FF0000"/>
                </a:solidFill>
                <a:effectLst>
                  <a:outerShdw blurRad="38100" dist="38100" dir="2700000" algn="tl">
                    <a:srgbClr val="000000">
                      <a:alpha val="43137"/>
                    </a:srgbClr>
                  </a:outerShdw>
                </a:effectLst>
                <a:latin typeface="Calibri" pitchFamily="34" charset="0"/>
              </a:rPr>
              <a:t>Intensive</a:t>
            </a:r>
            <a:r>
              <a:rPr lang="en-US" dirty="0" smtClean="0">
                <a:effectLst>
                  <a:outerShdw blurRad="38100" dist="38100" dir="2700000" algn="tl">
                    <a:srgbClr val="000000">
                      <a:alpha val="43137"/>
                    </a:srgbClr>
                  </a:outerShdw>
                </a:effectLst>
                <a:latin typeface="Calibri" pitchFamily="34" charset="0"/>
              </a:rPr>
              <a:t> </a:t>
            </a:r>
            <a:r>
              <a:rPr lang="en-US" dirty="0" smtClean="0">
                <a:solidFill>
                  <a:schemeClr val="bg1"/>
                </a:solidFill>
                <a:latin typeface="Calibri" pitchFamily="34" charset="0"/>
              </a:rPr>
              <a:t>supports</a:t>
            </a:r>
          </a:p>
        </p:txBody>
      </p:sp>
      <p:sp>
        <p:nvSpPr>
          <p:cNvPr id="8" name="Title 7"/>
          <p:cNvSpPr>
            <a:spLocks noGrp="1"/>
          </p:cNvSpPr>
          <p:nvPr>
            <p:ph type="title"/>
          </p:nvPr>
        </p:nvSpPr>
        <p:spPr>
          <a:xfrm>
            <a:off x="291601" y="-381000"/>
            <a:ext cx="8646651" cy="1645920"/>
          </a:xfrm>
        </p:spPr>
        <p:txBody>
          <a:bodyPr/>
          <a:lstStyle/>
          <a:p>
            <a:r>
              <a:rPr lang="en-US" dirty="0" smtClean="0"/>
              <a:t>Layered Continuum of Supports</a:t>
            </a:r>
            <a:endParaRPr lang="en-US" dirty="0"/>
          </a:p>
        </p:txBody>
      </p:sp>
    </p:spTree>
    <p:extLst>
      <p:ext uri="{BB962C8B-B14F-4D97-AF65-F5344CB8AC3E}">
        <p14:creationId xmlns:p14="http://schemas.microsoft.com/office/powerpoint/2010/main" val="4119451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Research and Framework Overview</a:t>
            </a:r>
            <a:endParaRPr lang="en-US" dirty="0"/>
          </a:p>
        </p:txBody>
      </p:sp>
      <p:sp>
        <p:nvSpPr>
          <p:cNvPr id="3" name="Footer Placeholder 2"/>
          <p:cNvSpPr>
            <a:spLocks noGrp="1"/>
          </p:cNvSpPr>
          <p:nvPr>
            <p:ph type="ftr" sz="quarter" idx="4294967295"/>
          </p:nvPr>
        </p:nvSpPr>
        <p:spPr>
          <a:xfrm>
            <a:off x="0" y="6356350"/>
            <a:ext cx="1676400" cy="274638"/>
          </a:xfrm>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39666187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Picture 2" descr="Multi Tiered Pyramid"/>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381000" y="1676400"/>
            <a:ext cx="2751513" cy="4488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10307" name="Group 3"/>
          <p:cNvGraphicFramePr>
            <a:graphicFrameLocks noGrp="1"/>
          </p:cNvGraphicFramePr>
          <p:nvPr>
            <p:extLst>
              <p:ext uri="{D42A27DB-BD31-4B8C-83A1-F6EECF244321}">
                <p14:modId xmlns:p14="http://schemas.microsoft.com/office/powerpoint/2010/main" val="555968428"/>
              </p:ext>
            </p:extLst>
          </p:nvPr>
        </p:nvGraphicFramePr>
        <p:xfrm>
          <a:off x="3276600" y="2819400"/>
          <a:ext cx="5257800" cy="1316196"/>
        </p:xfrm>
        <a:graphic>
          <a:graphicData uri="http://schemas.openxmlformats.org/drawingml/2006/table">
            <a:tbl>
              <a:tblPr/>
              <a:tblGrid>
                <a:gridCol w="5257800"/>
              </a:tblGrid>
              <a:tr h="584877">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2" charset="0"/>
                        <a:buNone/>
                        <a:tabLst/>
                      </a:pPr>
                      <a:r>
                        <a:rPr kumimoji="0" lang="en-US" sz="1800" b="1" i="0" u="none" strike="noStrike" cap="none" normalizeH="0" baseline="0" dirty="0">
                          <a:ln>
                            <a:noFill/>
                          </a:ln>
                          <a:solidFill>
                            <a:srgbClr val="000000"/>
                          </a:solidFill>
                          <a:effectLst/>
                          <a:latin typeface="Century Gothic" charset="0"/>
                          <a:ea typeface="ＭＳ Ｐゴシック" charset="0"/>
                          <a:cs typeface="ＭＳ Ｐゴシック" charset="0"/>
                        </a:rPr>
                        <a:t>Targeted </a:t>
                      </a:r>
                      <a:r>
                        <a:rPr kumimoji="0" lang="en-US" sz="1800" b="1" i="0" u="none" strike="noStrike" cap="none" normalizeH="0" baseline="0" dirty="0" smtClean="0">
                          <a:ln>
                            <a:noFill/>
                          </a:ln>
                          <a:solidFill>
                            <a:srgbClr val="000000"/>
                          </a:solidFill>
                          <a:effectLst/>
                          <a:latin typeface="Century Gothic" charset="0"/>
                          <a:ea typeface="ＭＳ Ｐゴシック" charset="0"/>
                          <a:cs typeface="ＭＳ Ｐゴシック" charset="0"/>
                        </a:rPr>
                        <a:t>Tier - SOME</a:t>
                      </a:r>
                      <a:endParaRPr kumimoji="0" lang="en-US" sz="1800" b="1" i="0" u="none" strike="noStrike" cap="none" normalizeH="0" baseline="0" dirty="0">
                        <a:ln>
                          <a:noFill/>
                        </a:ln>
                        <a:solidFill>
                          <a:srgbClr val="000000"/>
                        </a:solidFill>
                        <a:effectLst/>
                        <a:latin typeface="Century Gothic" charset="0"/>
                        <a:ea typeface="ＭＳ Ｐゴシック" charset="0"/>
                        <a:cs typeface="ＭＳ Ｐゴシック" charset="0"/>
                      </a:endParaRP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2" charset="0"/>
                        <a:buNone/>
                        <a:tabLst/>
                      </a:pPr>
                      <a:r>
                        <a:rPr kumimoji="0" lang="en-US" sz="1200" b="1" i="0" u="none" strike="noStrike" cap="none" normalizeH="0" baseline="0" dirty="0">
                          <a:ln>
                            <a:noFill/>
                          </a:ln>
                          <a:solidFill>
                            <a:srgbClr val="000000"/>
                          </a:solidFill>
                          <a:effectLst/>
                          <a:latin typeface="Century Gothic" charset="0"/>
                          <a:ea typeface="ＭＳ Ｐゴシック" charset="0"/>
                          <a:cs typeface="ＭＳ Ｐゴシック" charset="0"/>
                        </a:rPr>
                        <a:t>(includes all Universal)</a:t>
                      </a:r>
                    </a:p>
                  </a:txBody>
                  <a:tcPr marT="45585" marB="4558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731161">
                <a:tc>
                  <a:txBody>
                    <a:bodyPr/>
                    <a:lstStyle/>
                    <a:p>
                      <a:pPr marL="0" marR="0" lvl="0" indent="0" algn="l" defTabSz="914400" rtl="0" eaLnBrk="0" fontAlgn="base" latinLnBrk="0" hangingPunct="0">
                        <a:lnSpc>
                          <a:spcPct val="100000"/>
                        </a:lnSpc>
                        <a:spcBef>
                          <a:spcPct val="50000"/>
                        </a:spcBef>
                        <a:spcAft>
                          <a:spcPct val="0"/>
                        </a:spcAft>
                        <a:buClr>
                          <a:schemeClr val="accent2"/>
                        </a:buClr>
                        <a:buSzPct val="75000"/>
                        <a:buFont typeface="Wingdings 2" charset="0"/>
                        <a:buNone/>
                        <a:tabLst/>
                      </a:pPr>
                      <a:r>
                        <a:rPr kumimoji="0" lang="en-US" sz="1400" b="1" i="0" u="none" strike="noStrike" cap="none" normalizeH="0" baseline="0" dirty="0">
                          <a:ln>
                            <a:noFill/>
                          </a:ln>
                          <a:solidFill>
                            <a:schemeClr val="tx1"/>
                          </a:solidFill>
                          <a:effectLst/>
                          <a:latin typeface="Century Gothic" charset="0"/>
                          <a:ea typeface="ＭＳ Ｐゴシック" charset="0"/>
                          <a:cs typeface="ＭＳ Ｐゴシック" charset="0"/>
                        </a:rPr>
                        <a:t>Focused  school/community outreach and problem-solving  partnering for some families, </a:t>
                      </a:r>
                      <a:r>
                        <a:rPr kumimoji="0" lang="en-US" sz="1400" b="1" i="0" u="none" strike="noStrike" cap="none" normalizeH="0" baseline="0" dirty="0" smtClean="0">
                          <a:ln>
                            <a:noFill/>
                          </a:ln>
                          <a:solidFill>
                            <a:schemeClr val="tx1"/>
                          </a:solidFill>
                          <a:effectLst/>
                          <a:latin typeface="Century Gothic" charset="0"/>
                          <a:ea typeface="ＭＳ Ｐゴシック" charset="0"/>
                          <a:cs typeface="ＭＳ Ｐゴシック" charset="0"/>
                        </a:rPr>
                        <a:t>students, </a:t>
                      </a:r>
                      <a:r>
                        <a:rPr kumimoji="0" lang="en-US" sz="1400" b="1" i="0" u="none" strike="noStrike" cap="none" normalizeH="0" baseline="0" dirty="0">
                          <a:ln>
                            <a:noFill/>
                          </a:ln>
                          <a:solidFill>
                            <a:schemeClr val="tx1"/>
                          </a:solidFill>
                          <a:effectLst/>
                          <a:latin typeface="Century Gothic" charset="0"/>
                          <a:ea typeface="ＭＳ Ｐゴシック" charset="0"/>
                          <a:cs typeface="ＭＳ Ｐゴシック" charset="0"/>
                        </a:rPr>
                        <a:t>and </a:t>
                      </a:r>
                      <a:r>
                        <a:rPr kumimoji="0" lang="en-US" sz="1400" b="1" i="0" u="none" strike="noStrike" cap="none" normalizeH="0" baseline="0" dirty="0" smtClean="0">
                          <a:ln>
                            <a:noFill/>
                          </a:ln>
                          <a:solidFill>
                            <a:schemeClr val="tx1"/>
                          </a:solidFill>
                          <a:effectLst/>
                          <a:latin typeface="Century Gothic" charset="0"/>
                          <a:ea typeface="ＭＳ Ｐゴシック" charset="0"/>
                          <a:cs typeface="ＭＳ Ｐゴシック" charset="0"/>
                        </a:rPr>
                        <a:t>educators.</a:t>
                      </a:r>
                      <a:endParaRPr kumimoji="0" lang="en-US" sz="2000" b="1" i="0" u="none" strike="noStrike" cap="none" normalizeH="0" baseline="0" dirty="0">
                        <a:ln>
                          <a:noFill/>
                        </a:ln>
                        <a:solidFill>
                          <a:schemeClr val="tx1"/>
                        </a:solidFill>
                        <a:effectLst/>
                        <a:latin typeface="Century Gothic" charset="0"/>
                        <a:ea typeface="ＭＳ Ｐゴシック" charset="0"/>
                        <a:cs typeface="ＭＳ Ｐゴシック" charset="0"/>
                      </a:endParaRPr>
                    </a:p>
                  </a:txBody>
                  <a:tcPr marT="45585" marB="4558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610315" name="Group 11"/>
          <p:cNvGraphicFramePr>
            <a:graphicFrameLocks noGrp="1"/>
          </p:cNvGraphicFramePr>
          <p:nvPr>
            <p:extLst>
              <p:ext uri="{D42A27DB-BD31-4B8C-83A1-F6EECF244321}">
                <p14:modId xmlns:p14="http://schemas.microsoft.com/office/powerpoint/2010/main" val="1078165875"/>
              </p:ext>
            </p:extLst>
          </p:nvPr>
        </p:nvGraphicFramePr>
        <p:xfrm>
          <a:off x="3276600" y="1676400"/>
          <a:ext cx="5257800" cy="1144588"/>
        </p:xfrm>
        <a:graphic>
          <a:graphicData uri="http://schemas.openxmlformats.org/drawingml/2006/table">
            <a:tbl>
              <a:tblPr/>
              <a:tblGrid>
                <a:gridCol w="5257800"/>
              </a:tblGrid>
              <a:tr h="585509">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2" pitchFamily="-112" charset="2"/>
                        <a:buNone/>
                        <a:tabLst/>
                      </a:pPr>
                      <a:r>
                        <a:rPr kumimoji="0" lang="en-US" sz="1800" b="1" i="0" u="none" strike="noStrike" cap="none" normalizeH="0" baseline="0" dirty="0">
                          <a:ln>
                            <a:noFill/>
                          </a:ln>
                          <a:solidFill>
                            <a:srgbClr val="000000"/>
                          </a:solidFill>
                          <a:effectLst/>
                          <a:latin typeface="Century Gothic" pitchFamily="-112" charset="0"/>
                        </a:rPr>
                        <a:t>Intensive </a:t>
                      </a:r>
                      <a:r>
                        <a:rPr kumimoji="0" lang="en-US" sz="1800" b="1" i="0" u="none" strike="noStrike" cap="none" normalizeH="0" baseline="0" dirty="0" smtClean="0">
                          <a:ln>
                            <a:noFill/>
                          </a:ln>
                          <a:solidFill>
                            <a:srgbClr val="000000"/>
                          </a:solidFill>
                          <a:effectLst/>
                          <a:latin typeface="Century Gothic" pitchFamily="-112" charset="0"/>
                        </a:rPr>
                        <a:t>Tier - FEW </a:t>
                      </a:r>
                      <a:endParaRPr kumimoji="0" lang="en-US" sz="1800" b="1" i="0" u="none" strike="noStrike" cap="none" normalizeH="0" baseline="0" dirty="0">
                        <a:ln>
                          <a:noFill/>
                        </a:ln>
                        <a:solidFill>
                          <a:srgbClr val="000000"/>
                        </a:solidFill>
                        <a:effectLst/>
                        <a:latin typeface="Century Gothic" pitchFamily="-112" charset="0"/>
                      </a:endParaRP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2" pitchFamily="-112" charset="2"/>
                        <a:buNone/>
                        <a:tabLst/>
                      </a:pPr>
                      <a:r>
                        <a:rPr kumimoji="0" lang="en-US" sz="1200" b="1" i="0" u="none" strike="noStrike" cap="none" normalizeH="0" baseline="0" dirty="0">
                          <a:ln>
                            <a:noFill/>
                          </a:ln>
                          <a:solidFill>
                            <a:srgbClr val="000000"/>
                          </a:solidFill>
                          <a:effectLst/>
                          <a:latin typeface="Century Gothic" pitchFamily="-112" charset="0"/>
                        </a:rPr>
                        <a:t>(includes all Universal, Targeted)</a:t>
                      </a:r>
                    </a:p>
                  </a:txBody>
                  <a:tcPr marT="45743" marB="4574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55907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2" pitchFamily="-112" charset="2"/>
                        <a:buNone/>
                        <a:tabLst/>
                      </a:pPr>
                      <a:r>
                        <a:rPr kumimoji="0" lang="en-US" sz="1400" b="1" i="0" u="none" strike="noStrike" cap="none" normalizeH="0" baseline="0" dirty="0">
                          <a:ln>
                            <a:noFill/>
                          </a:ln>
                          <a:solidFill>
                            <a:schemeClr val="tx1"/>
                          </a:solidFill>
                          <a:effectLst/>
                          <a:latin typeface="Century Gothic" pitchFamily="-112" charset="0"/>
                        </a:rPr>
                        <a:t>Individualized school and community partnering for a few families, </a:t>
                      </a:r>
                      <a:r>
                        <a:rPr kumimoji="0" lang="en-US" sz="1400" b="1" i="0" u="none" strike="noStrike" cap="none" normalizeH="0" baseline="0" dirty="0" smtClean="0">
                          <a:ln>
                            <a:noFill/>
                          </a:ln>
                          <a:solidFill>
                            <a:schemeClr val="tx1"/>
                          </a:solidFill>
                          <a:effectLst/>
                          <a:latin typeface="Century Gothic" pitchFamily="-112" charset="0"/>
                        </a:rPr>
                        <a:t>students, and educators.</a:t>
                      </a:r>
                      <a:r>
                        <a:rPr kumimoji="0" lang="en-US" sz="1600" b="1" i="0" u="none" strike="noStrike" cap="none" normalizeH="0" baseline="0" dirty="0" smtClean="0">
                          <a:ln>
                            <a:noFill/>
                          </a:ln>
                          <a:solidFill>
                            <a:schemeClr val="tx1"/>
                          </a:solidFill>
                          <a:effectLst/>
                          <a:latin typeface="Century Gothic" pitchFamily="-112" charset="0"/>
                        </a:rPr>
                        <a:t> </a:t>
                      </a:r>
                      <a:endParaRPr kumimoji="0" lang="en-US" sz="1600" b="1" i="0" u="none" strike="noStrike" cap="none" normalizeH="0" baseline="0" dirty="0">
                        <a:ln>
                          <a:noFill/>
                        </a:ln>
                        <a:solidFill>
                          <a:schemeClr val="tx1"/>
                        </a:solidFill>
                        <a:effectLst/>
                        <a:latin typeface="Century Gothic" pitchFamily="-112" charset="0"/>
                      </a:endParaRPr>
                    </a:p>
                  </a:txBody>
                  <a:tcPr marT="45743" marB="4574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610323" name="Group 19"/>
          <p:cNvGraphicFramePr>
            <a:graphicFrameLocks noGrp="1"/>
          </p:cNvGraphicFramePr>
          <p:nvPr>
            <p:extLst>
              <p:ext uri="{D42A27DB-BD31-4B8C-83A1-F6EECF244321}">
                <p14:modId xmlns:p14="http://schemas.microsoft.com/office/powerpoint/2010/main" val="2472499072"/>
              </p:ext>
            </p:extLst>
          </p:nvPr>
        </p:nvGraphicFramePr>
        <p:xfrm>
          <a:off x="3276600" y="4114800"/>
          <a:ext cx="5257800" cy="2028825"/>
        </p:xfrm>
        <a:graphic>
          <a:graphicData uri="http://schemas.openxmlformats.org/drawingml/2006/table">
            <a:tbl>
              <a:tblPr/>
              <a:tblGrid>
                <a:gridCol w="5257800"/>
              </a:tblGrid>
              <a:tr h="3810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2" charset="0"/>
                        <a:buNone/>
                        <a:tabLst/>
                      </a:pPr>
                      <a:r>
                        <a:rPr kumimoji="0" lang="en-US" sz="1800" b="1" i="0" u="none" strike="noStrike" cap="none" normalizeH="0" baseline="0" dirty="0">
                          <a:ln>
                            <a:noFill/>
                          </a:ln>
                          <a:solidFill>
                            <a:srgbClr val="000000"/>
                          </a:solidFill>
                          <a:effectLst/>
                          <a:latin typeface="Century Gothic" charset="0"/>
                          <a:ea typeface="ＭＳ Ｐゴシック" charset="0"/>
                          <a:cs typeface="ＭＳ Ｐゴシック" charset="0"/>
                        </a:rPr>
                        <a:t>Universal </a:t>
                      </a:r>
                      <a:r>
                        <a:rPr kumimoji="0" lang="en-US" sz="1800" b="1" i="0" u="none" strike="noStrike" cap="none" normalizeH="0" baseline="0" dirty="0" smtClean="0">
                          <a:ln>
                            <a:noFill/>
                          </a:ln>
                          <a:solidFill>
                            <a:srgbClr val="000000"/>
                          </a:solidFill>
                          <a:effectLst/>
                          <a:latin typeface="Century Gothic" charset="0"/>
                          <a:ea typeface="ＭＳ Ｐゴシック" charset="0"/>
                          <a:cs typeface="ＭＳ Ｐゴシック" charset="0"/>
                        </a:rPr>
                        <a:t>Tier – ALL, EVERY</a:t>
                      </a:r>
                      <a:endParaRPr kumimoji="0" lang="en-US" sz="1400" b="0" i="0" u="none" strike="noStrike" cap="none" normalizeH="0" baseline="0" dirty="0">
                        <a:ln>
                          <a:noFill/>
                        </a:ln>
                        <a:solidFill>
                          <a:srgbClr val="000000"/>
                        </a:solidFill>
                        <a:effectLst/>
                        <a:latin typeface="Century Gothic"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1647825">
                <a:tc>
                  <a:txBody>
                    <a:bodyPr/>
                    <a:lstStyle/>
                    <a:p>
                      <a:pPr marL="0" marR="0" lvl="0" indent="0" algn="l" defTabSz="914400" rtl="0" eaLnBrk="0" fontAlgn="base" latinLnBrk="0" hangingPunct="0">
                        <a:lnSpc>
                          <a:spcPct val="100000"/>
                        </a:lnSpc>
                        <a:spcBef>
                          <a:spcPct val="0"/>
                        </a:spcBef>
                        <a:spcAft>
                          <a:spcPct val="0"/>
                        </a:spcAft>
                        <a:buClr>
                          <a:schemeClr val="accent2"/>
                        </a:buClr>
                        <a:buSzPct val="75000"/>
                        <a:buFont typeface="Wingdings 2" charset="0"/>
                        <a:buNone/>
                        <a:tabLst/>
                      </a:pPr>
                      <a:r>
                        <a:rPr kumimoji="0" lang="en-US" sz="1400" b="1" i="0" u="none" strike="noStrike" cap="none" normalizeH="0" baseline="0" dirty="0">
                          <a:ln>
                            <a:noFill/>
                          </a:ln>
                          <a:solidFill>
                            <a:schemeClr val="tx1"/>
                          </a:solidFill>
                          <a:effectLst/>
                          <a:latin typeface="Century Gothic" charset="0"/>
                          <a:ea typeface="ＭＳ Ｐゴシック" charset="0"/>
                          <a:cs typeface="ＭＳ Ｐゴシック" charset="0"/>
                        </a:rPr>
                        <a:t>Positive school climate with school-wide efforts to welcome, include, and  support </a:t>
                      </a:r>
                      <a:r>
                        <a:rPr kumimoji="0" lang="en-US" sz="1400" b="1" i="0" u="none" strike="noStrike" cap="none" normalizeH="0" baseline="0" dirty="0" smtClean="0">
                          <a:ln>
                            <a:noFill/>
                          </a:ln>
                          <a:solidFill>
                            <a:schemeClr val="tx1"/>
                          </a:solidFill>
                          <a:effectLst/>
                          <a:latin typeface="Century Gothic" charset="0"/>
                          <a:ea typeface="ＭＳ Ｐゴシック" charset="0"/>
                          <a:cs typeface="ＭＳ Ｐゴシック" charset="0"/>
                        </a:rPr>
                        <a:t>every student and family; stated </a:t>
                      </a:r>
                      <a:r>
                        <a:rPr kumimoji="0" lang="en-US" sz="1400" b="1" i="0" u="none" strike="noStrike" cap="none" normalizeH="0" baseline="0" dirty="0">
                          <a:ln>
                            <a:noFill/>
                          </a:ln>
                          <a:solidFill>
                            <a:schemeClr val="tx1"/>
                          </a:solidFill>
                          <a:effectLst/>
                          <a:latin typeface="Century Gothic" charset="0"/>
                          <a:ea typeface="ＭＳ Ｐゴシック" charset="0"/>
                          <a:cs typeface="ＭＳ Ｐゴシック" charset="0"/>
                        </a:rPr>
                        <a:t>beliefs that: </a:t>
                      </a:r>
                      <a:r>
                        <a:rPr kumimoji="0" lang="en-US" sz="1400" b="1" i="1" u="none" strike="noStrike" cap="none" normalizeH="0" baseline="0" dirty="0">
                          <a:ln>
                            <a:noFill/>
                          </a:ln>
                          <a:solidFill>
                            <a:schemeClr val="tx1"/>
                          </a:solidFill>
                          <a:effectLst/>
                          <a:latin typeface="Century Gothic" charset="0"/>
                          <a:ea typeface="ＭＳ Ｐゴシック" charset="0"/>
                          <a:cs typeface="ＭＳ Ｐゴシック" charset="0"/>
                        </a:rPr>
                        <a:t>(1) education is a shared responsibility between families and  schools;</a:t>
                      </a:r>
                      <a:r>
                        <a:rPr kumimoji="0" lang="en-US" sz="1400" b="1" i="0" u="none" strike="noStrike" cap="none" normalizeH="0" baseline="0" dirty="0">
                          <a:ln>
                            <a:noFill/>
                          </a:ln>
                          <a:solidFill>
                            <a:schemeClr val="tx1"/>
                          </a:solidFill>
                          <a:effectLst/>
                          <a:latin typeface="Century Gothic" charset="0"/>
                          <a:ea typeface="ＭＳ Ｐゴシック" charset="0"/>
                          <a:cs typeface="ＭＳ Ｐゴシック" charset="0"/>
                        </a:rPr>
                        <a:t> </a:t>
                      </a:r>
                      <a:r>
                        <a:rPr kumimoji="0" lang="en-US" sz="1400" b="1" i="1" u="none" strike="noStrike" cap="none" normalizeH="0" baseline="0" dirty="0">
                          <a:ln>
                            <a:noFill/>
                          </a:ln>
                          <a:solidFill>
                            <a:schemeClr val="tx1"/>
                          </a:solidFill>
                          <a:effectLst/>
                          <a:latin typeface="Century Gothic" charset="0"/>
                          <a:ea typeface="ＭＳ Ｐゴシック" charset="0"/>
                          <a:cs typeface="ＭＳ Ｐゴシック" charset="0"/>
                        </a:rPr>
                        <a:t>(2) families are equal partners; (3) </a:t>
                      </a:r>
                      <a:r>
                        <a:rPr kumimoji="0" lang="en-US" sz="1400" b="1" i="1" u="none" strike="noStrike" cap="none" normalizeH="0" baseline="0" dirty="0" smtClean="0">
                          <a:ln>
                            <a:noFill/>
                          </a:ln>
                          <a:solidFill>
                            <a:schemeClr val="tx1"/>
                          </a:solidFill>
                          <a:effectLst/>
                          <a:latin typeface="Century Gothic" charset="0"/>
                          <a:ea typeface="ＭＳ Ｐゴシック" charset="0"/>
                          <a:cs typeface="ＭＳ Ｐゴシック" charset="0"/>
                        </a:rPr>
                        <a:t>student success is always the focus; </a:t>
                      </a:r>
                      <a:r>
                        <a:rPr kumimoji="0" lang="en-US" sz="1400" b="1" i="0" u="none" strike="noStrike" cap="none" normalizeH="0" baseline="0" dirty="0" smtClean="0">
                          <a:ln>
                            <a:noFill/>
                          </a:ln>
                          <a:solidFill>
                            <a:schemeClr val="tx1"/>
                          </a:solidFill>
                          <a:effectLst/>
                          <a:latin typeface="Century Gothic" charset="0"/>
                          <a:ea typeface="ＭＳ Ｐゴシック" charset="0"/>
                          <a:cs typeface="ＭＳ Ｐゴシック" charset="0"/>
                        </a:rPr>
                        <a:t>each classroom provides coordinated learning opportunities for home and school.</a:t>
                      </a:r>
                      <a:endParaRPr kumimoji="0" lang="en-US" sz="1600" b="1" i="0" u="none" strike="noStrike" cap="none" normalizeH="0" baseline="0" dirty="0">
                        <a:ln>
                          <a:noFill/>
                        </a:ln>
                        <a:solidFill>
                          <a:schemeClr val="tx1"/>
                        </a:solidFill>
                        <a:effectLst/>
                        <a:latin typeface="Century Gothic"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0682" name="Rectangle 27"/>
          <p:cNvSpPr>
            <a:spLocks noGrp="1" noChangeArrowheads="1"/>
          </p:cNvSpPr>
          <p:nvPr>
            <p:ph type="title"/>
          </p:nvPr>
        </p:nvSpPr>
        <p:spPr bwMode="auto">
          <a:xfrm>
            <a:off x="381000" y="274638"/>
            <a:ext cx="8305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sz="2800" dirty="0" smtClean="0">
                <a:solidFill>
                  <a:srgbClr val="EFE7D5"/>
                </a:solidFill>
                <a:latin typeface="Book Antiqua" pitchFamily="18" charset="0"/>
                <a:ea typeface="ＭＳ Ｐゴシック" pitchFamily="34" charset="-128"/>
              </a:rPr>
              <a:t> </a:t>
            </a:r>
            <a:r>
              <a:rPr lang="en-US" dirty="0" smtClean="0">
                <a:latin typeface="Book Antiqua" panose="02040602050305030304" pitchFamily="18" charset="0"/>
                <a:ea typeface="ＭＳ Ｐゴシック" pitchFamily="34" charset="-128"/>
              </a:rPr>
              <a:t>Multi-Tiered Family, School, and Community Partnering (FSCP)</a:t>
            </a:r>
          </a:p>
        </p:txBody>
      </p:sp>
      <p:sp>
        <p:nvSpPr>
          <p:cNvPr id="70684" name="Text Box 29"/>
          <p:cNvSpPr txBox="1">
            <a:spLocks noChangeArrowheads="1"/>
          </p:cNvSpPr>
          <p:nvPr/>
        </p:nvSpPr>
        <p:spPr bwMode="auto">
          <a:xfrm>
            <a:off x="2955925" y="17526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endParaRPr lang="en-US" sz="1800">
              <a:latin typeface="Century Gothic" pitchFamily="34" charset="0"/>
            </a:endParaRPr>
          </a:p>
        </p:txBody>
      </p:sp>
    </p:spTree>
    <p:extLst>
      <p:ext uri="{BB962C8B-B14F-4D97-AF65-F5344CB8AC3E}">
        <p14:creationId xmlns:p14="http://schemas.microsoft.com/office/powerpoint/2010/main" val="27282386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Oval 3"/>
          <p:cNvSpPr>
            <a:spLocks noChangeArrowheads="1"/>
          </p:cNvSpPr>
          <p:nvPr/>
        </p:nvSpPr>
        <p:spPr bwMode="auto">
          <a:xfrm>
            <a:off x="2667000" y="2514600"/>
            <a:ext cx="3733800" cy="2286000"/>
          </a:xfrm>
          <a:prstGeom prst="ellipse">
            <a:avLst/>
          </a:prstGeom>
          <a:solidFill>
            <a:srgbClr val="FFFFFF"/>
          </a:solidFill>
          <a:ln w="9525">
            <a:solidFill>
              <a:srgbClr val="000000"/>
            </a:solidFill>
            <a:round/>
            <a:headEnd/>
            <a:tailEnd/>
          </a:ln>
        </p:spPr>
        <p:txBody>
          <a:bodyPr/>
          <a:lstStyle/>
          <a:p>
            <a:pPr algn="ctr"/>
            <a:r>
              <a:rPr lang="en-US" sz="1200" b="1" dirty="0">
                <a:solidFill>
                  <a:srgbClr val="000000"/>
                </a:solidFill>
                <a:ea typeface="Times New Roman" pitchFamily="18" charset="0"/>
                <a:cs typeface="Arial" pitchFamily="34" charset="0"/>
              </a:rPr>
              <a:t>GOAL FOR STUDENT</a:t>
            </a:r>
            <a:r>
              <a:rPr lang="en-US" sz="1200" dirty="0">
                <a:solidFill>
                  <a:srgbClr val="000000"/>
                </a:solidFill>
                <a:ea typeface="Times New Roman" pitchFamily="18" charset="0"/>
                <a:cs typeface="Arial" pitchFamily="34" charset="0"/>
              </a:rPr>
              <a:t>:</a:t>
            </a:r>
          </a:p>
          <a:p>
            <a:pPr algn="ctr"/>
            <a:endParaRPr lang="en-US" sz="1200" dirty="0">
              <a:solidFill>
                <a:schemeClr val="tx2"/>
              </a:solidFill>
              <a:ea typeface="Times New Roman" pitchFamily="18" charset="0"/>
              <a:cs typeface="Arial" pitchFamily="34" charset="0"/>
            </a:endParaRPr>
          </a:p>
        </p:txBody>
      </p:sp>
      <p:sp>
        <p:nvSpPr>
          <p:cNvPr id="53251" name="Text Box 4"/>
          <p:cNvSpPr txBox="1">
            <a:spLocks noChangeArrowheads="1"/>
          </p:cNvSpPr>
          <p:nvPr/>
        </p:nvSpPr>
        <p:spPr bwMode="auto">
          <a:xfrm>
            <a:off x="0" y="1828800"/>
            <a:ext cx="2286000" cy="1028700"/>
          </a:xfrm>
          <a:prstGeom prst="rect">
            <a:avLst/>
          </a:prstGeom>
          <a:solidFill>
            <a:srgbClr val="FFFFFF"/>
          </a:solidFill>
          <a:ln w="9525">
            <a:solidFill>
              <a:srgbClr val="000000"/>
            </a:solidFill>
            <a:miter lim="800000"/>
            <a:headEnd/>
            <a:tailEnd/>
          </a:ln>
        </p:spPr>
        <p:txBody>
          <a:bodyPr/>
          <a:lstStyle/>
          <a:p>
            <a:pPr algn="ctr"/>
            <a:r>
              <a:rPr lang="en-US" sz="1200" b="1" dirty="0" smtClean="0">
                <a:solidFill>
                  <a:srgbClr val="000000"/>
                </a:solidFill>
                <a:ea typeface="Times New Roman" pitchFamily="18" charset="0"/>
                <a:cs typeface="Arial" pitchFamily="34" charset="0"/>
              </a:rPr>
              <a:t>Standard </a:t>
            </a:r>
            <a:r>
              <a:rPr lang="en-US" sz="1200" b="1" dirty="0">
                <a:solidFill>
                  <a:srgbClr val="000000"/>
                </a:solidFill>
                <a:ea typeface="Times New Roman" pitchFamily="18" charset="0"/>
                <a:cs typeface="Arial" pitchFamily="34" charset="0"/>
              </a:rPr>
              <a:t>6:  </a:t>
            </a:r>
            <a:endParaRPr lang="en-US" sz="1200" b="1" dirty="0" smtClean="0">
              <a:solidFill>
                <a:srgbClr val="000000"/>
              </a:solidFill>
              <a:ea typeface="Times New Roman" pitchFamily="18" charset="0"/>
              <a:cs typeface="Arial" pitchFamily="34" charset="0"/>
            </a:endParaRPr>
          </a:p>
          <a:p>
            <a:pPr algn="ctr"/>
            <a:r>
              <a:rPr lang="en-US" sz="1200" b="1" dirty="0" smtClean="0">
                <a:solidFill>
                  <a:srgbClr val="FF0066"/>
                </a:solidFill>
                <a:ea typeface="Times New Roman" pitchFamily="18" charset="0"/>
                <a:cs typeface="Arial" pitchFamily="34" charset="0"/>
              </a:rPr>
              <a:t>Collaborating with the Community</a:t>
            </a:r>
            <a:endParaRPr lang="en-US" sz="1200" b="1" dirty="0">
              <a:solidFill>
                <a:srgbClr val="FF0066"/>
              </a:solidFill>
              <a:latin typeface="Times New Roman" pitchFamily="18" charset="0"/>
              <a:ea typeface="Times New Roman" pitchFamily="18" charset="0"/>
              <a:cs typeface="Arial" pitchFamily="34" charset="0"/>
            </a:endParaRPr>
          </a:p>
        </p:txBody>
      </p:sp>
      <p:sp>
        <p:nvSpPr>
          <p:cNvPr id="53252" name="Text Box 5"/>
          <p:cNvSpPr txBox="1">
            <a:spLocks noChangeArrowheads="1"/>
          </p:cNvSpPr>
          <p:nvPr/>
        </p:nvSpPr>
        <p:spPr bwMode="auto">
          <a:xfrm>
            <a:off x="3352800" y="762000"/>
            <a:ext cx="2286000" cy="1028700"/>
          </a:xfrm>
          <a:prstGeom prst="rect">
            <a:avLst/>
          </a:prstGeom>
          <a:solidFill>
            <a:srgbClr val="FFFFFF"/>
          </a:solidFill>
          <a:ln w="9525">
            <a:solidFill>
              <a:srgbClr val="000000"/>
            </a:solidFill>
            <a:miter lim="800000"/>
            <a:headEnd/>
            <a:tailEnd/>
          </a:ln>
        </p:spPr>
        <p:txBody>
          <a:bodyPr/>
          <a:lstStyle/>
          <a:p>
            <a:pPr algn="ctr"/>
            <a:r>
              <a:rPr lang="en-US" sz="1200" b="1" dirty="0" smtClean="0">
                <a:solidFill>
                  <a:srgbClr val="000000"/>
                </a:solidFill>
                <a:ea typeface="Times New Roman" pitchFamily="18" charset="0"/>
                <a:cs typeface="Arial" pitchFamily="34" charset="0"/>
              </a:rPr>
              <a:t>Standard </a:t>
            </a:r>
            <a:r>
              <a:rPr lang="en-US" sz="1200" b="1" dirty="0">
                <a:solidFill>
                  <a:srgbClr val="000000"/>
                </a:solidFill>
                <a:ea typeface="Times New Roman" pitchFamily="18" charset="0"/>
                <a:cs typeface="Arial" pitchFamily="34" charset="0"/>
              </a:rPr>
              <a:t>1:  </a:t>
            </a:r>
            <a:endParaRPr lang="en-US" sz="1200" b="1" dirty="0" smtClean="0">
              <a:solidFill>
                <a:srgbClr val="000000"/>
              </a:solidFill>
              <a:ea typeface="Times New Roman" pitchFamily="18" charset="0"/>
              <a:cs typeface="Arial" pitchFamily="34" charset="0"/>
            </a:endParaRPr>
          </a:p>
          <a:p>
            <a:pPr algn="ctr"/>
            <a:r>
              <a:rPr lang="en-US" sz="1200" b="1" dirty="0" smtClean="0">
                <a:solidFill>
                  <a:srgbClr val="FF0066"/>
                </a:solidFill>
                <a:ea typeface="Times New Roman" pitchFamily="18" charset="0"/>
                <a:cs typeface="Arial" pitchFamily="34" charset="0"/>
              </a:rPr>
              <a:t>Welcoming All Families into the School Community </a:t>
            </a:r>
            <a:endParaRPr lang="en-US" sz="2400" b="1" dirty="0">
              <a:solidFill>
                <a:srgbClr val="FF0066"/>
              </a:solidFill>
              <a:latin typeface="Times New Roman" pitchFamily="18" charset="0"/>
              <a:ea typeface="Times New Roman" pitchFamily="18" charset="0"/>
              <a:cs typeface="Arial" pitchFamily="34" charset="0"/>
            </a:endParaRPr>
          </a:p>
        </p:txBody>
      </p:sp>
      <p:sp>
        <p:nvSpPr>
          <p:cNvPr id="53253" name="Text Box 6"/>
          <p:cNvSpPr txBox="1">
            <a:spLocks noChangeArrowheads="1"/>
          </p:cNvSpPr>
          <p:nvPr/>
        </p:nvSpPr>
        <p:spPr bwMode="auto">
          <a:xfrm>
            <a:off x="0" y="4724400"/>
            <a:ext cx="2286000" cy="1028700"/>
          </a:xfrm>
          <a:prstGeom prst="rect">
            <a:avLst/>
          </a:prstGeom>
          <a:solidFill>
            <a:srgbClr val="FFFFFF"/>
          </a:solidFill>
          <a:ln w="9525">
            <a:solidFill>
              <a:srgbClr val="000000"/>
            </a:solidFill>
            <a:miter lim="800000"/>
            <a:headEnd/>
            <a:tailEnd/>
          </a:ln>
        </p:spPr>
        <p:txBody>
          <a:bodyPr/>
          <a:lstStyle/>
          <a:p>
            <a:pPr algn="ctr"/>
            <a:r>
              <a:rPr lang="en-US" sz="1200" b="1" dirty="0" smtClean="0">
                <a:solidFill>
                  <a:srgbClr val="000000"/>
                </a:solidFill>
                <a:ea typeface="Times New Roman" pitchFamily="18" charset="0"/>
                <a:cs typeface="Arial" pitchFamily="34" charset="0"/>
              </a:rPr>
              <a:t>Standard </a:t>
            </a:r>
            <a:r>
              <a:rPr lang="en-US" sz="1200" b="1" dirty="0">
                <a:solidFill>
                  <a:srgbClr val="000000"/>
                </a:solidFill>
                <a:ea typeface="Times New Roman" pitchFamily="18" charset="0"/>
                <a:cs typeface="Arial" pitchFamily="34" charset="0"/>
              </a:rPr>
              <a:t>5</a:t>
            </a:r>
            <a:r>
              <a:rPr lang="en-US" sz="1200" b="1" dirty="0">
                <a:solidFill>
                  <a:schemeClr val="tx2"/>
                </a:solidFill>
                <a:ea typeface="Times New Roman" pitchFamily="18" charset="0"/>
                <a:cs typeface="Arial" pitchFamily="34" charset="0"/>
              </a:rPr>
              <a:t>:  </a:t>
            </a:r>
            <a:endParaRPr lang="en-US" sz="1200" b="1" dirty="0" smtClean="0">
              <a:solidFill>
                <a:schemeClr val="tx2"/>
              </a:solidFill>
              <a:ea typeface="Times New Roman" pitchFamily="18" charset="0"/>
              <a:cs typeface="Arial" pitchFamily="34" charset="0"/>
            </a:endParaRPr>
          </a:p>
          <a:p>
            <a:pPr algn="ctr"/>
            <a:r>
              <a:rPr lang="en-US" sz="1200" b="1" dirty="0" smtClean="0">
                <a:solidFill>
                  <a:srgbClr val="FF0066"/>
                </a:solidFill>
                <a:ea typeface="Times New Roman" pitchFamily="18" charset="0"/>
                <a:cs typeface="Arial" pitchFamily="34" charset="0"/>
              </a:rPr>
              <a:t>Sharing Power </a:t>
            </a:r>
            <a:endParaRPr lang="en-US" sz="2400" b="1" dirty="0">
              <a:solidFill>
                <a:srgbClr val="FF0066"/>
              </a:solidFill>
              <a:latin typeface="Times New Roman" pitchFamily="18" charset="0"/>
              <a:ea typeface="Times New Roman" pitchFamily="18" charset="0"/>
              <a:cs typeface="Arial" pitchFamily="34" charset="0"/>
            </a:endParaRPr>
          </a:p>
        </p:txBody>
      </p:sp>
      <p:sp>
        <p:nvSpPr>
          <p:cNvPr id="53254" name="Text Box 7"/>
          <p:cNvSpPr txBox="1">
            <a:spLocks noChangeArrowheads="1"/>
          </p:cNvSpPr>
          <p:nvPr/>
        </p:nvSpPr>
        <p:spPr bwMode="auto">
          <a:xfrm>
            <a:off x="3276600" y="5829300"/>
            <a:ext cx="2743200" cy="1028700"/>
          </a:xfrm>
          <a:prstGeom prst="rect">
            <a:avLst/>
          </a:prstGeom>
          <a:solidFill>
            <a:srgbClr val="FFFFFF"/>
          </a:solidFill>
          <a:ln w="9525">
            <a:solidFill>
              <a:srgbClr val="000000"/>
            </a:solidFill>
            <a:miter lim="800000"/>
            <a:headEnd/>
            <a:tailEnd/>
          </a:ln>
        </p:spPr>
        <p:txBody>
          <a:bodyPr/>
          <a:lstStyle/>
          <a:p>
            <a:endParaRPr lang="en-US" sz="1100" dirty="0">
              <a:solidFill>
                <a:schemeClr val="tx2"/>
              </a:solidFill>
              <a:ea typeface="Times New Roman" pitchFamily="18" charset="0"/>
              <a:cs typeface="Arial" pitchFamily="34" charset="0"/>
            </a:endParaRPr>
          </a:p>
          <a:p>
            <a:pPr algn="ctr" eaLnBrk="0" hangingPunct="0"/>
            <a:r>
              <a:rPr lang="en-US" sz="1200" b="1" dirty="0" smtClean="0">
                <a:solidFill>
                  <a:srgbClr val="000000"/>
                </a:solidFill>
                <a:ea typeface="Times New Roman" pitchFamily="18" charset="0"/>
                <a:cs typeface="Arial" pitchFamily="34" charset="0"/>
              </a:rPr>
              <a:t>Standard </a:t>
            </a:r>
            <a:r>
              <a:rPr lang="en-US" sz="1200" b="1" dirty="0">
                <a:solidFill>
                  <a:srgbClr val="000000"/>
                </a:solidFill>
                <a:ea typeface="Times New Roman" pitchFamily="18" charset="0"/>
                <a:cs typeface="Arial" pitchFamily="34" charset="0"/>
              </a:rPr>
              <a:t>4:  </a:t>
            </a:r>
            <a:endParaRPr lang="en-US" sz="1200" b="1" dirty="0" smtClean="0">
              <a:solidFill>
                <a:srgbClr val="000000"/>
              </a:solidFill>
              <a:ea typeface="Times New Roman" pitchFamily="18" charset="0"/>
              <a:cs typeface="Arial" pitchFamily="34" charset="0"/>
            </a:endParaRPr>
          </a:p>
          <a:p>
            <a:pPr algn="ctr" eaLnBrk="0" hangingPunct="0"/>
            <a:r>
              <a:rPr lang="en-US" sz="1200" b="1" dirty="0" smtClean="0">
                <a:solidFill>
                  <a:srgbClr val="FF0066"/>
                </a:solidFill>
                <a:ea typeface="Times New Roman" pitchFamily="18" charset="0"/>
                <a:cs typeface="Arial" pitchFamily="34" charset="0"/>
              </a:rPr>
              <a:t>Speaking Up for Every Child</a:t>
            </a:r>
            <a:endParaRPr lang="en-US" sz="1200" b="1" dirty="0">
              <a:solidFill>
                <a:srgbClr val="FF0066"/>
              </a:solidFill>
              <a:latin typeface="Times New Roman" pitchFamily="18" charset="0"/>
              <a:ea typeface="Times New Roman" pitchFamily="18" charset="0"/>
              <a:cs typeface="Arial" pitchFamily="34" charset="0"/>
            </a:endParaRPr>
          </a:p>
        </p:txBody>
      </p:sp>
      <p:sp>
        <p:nvSpPr>
          <p:cNvPr id="53255" name="Text Box 8"/>
          <p:cNvSpPr txBox="1">
            <a:spLocks noChangeArrowheads="1"/>
          </p:cNvSpPr>
          <p:nvPr/>
        </p:nvSpPr>
        <p:spPr bwMode="auto">
          <a:xfrm>
            <a:off x="6858000" y="4800600"/>
            <a:ext cx="2286000" cy="1028700"/>
          </a:xfrm>
          <a:prstGeom prst="rect">
            <a:avLst/>
          </a:prstGeom>
          <a:solidFill>
            <a:srgbClr val="FFFFFF"/>
          </a:solidFill>
          <a:ln w="9525">
            <a:solidFill>
              <a:srgbClr val="000000"/>
            </a:solidFill>
            <a:miter lim="800000"/>
            <a:headEnd/>
            <a:tailEnd/>
          </a:ln>
        </p:spPr>
        <p:txBody>
          <a:bodyPr/>
          <a:lstStyle/>
          <a:p>
            <a:pPr algn="ctr"/>
            <a:r>
              <a:rPr lang="en-US" sz="1200" b="1" dirty="0" smtClean="0">
                <a:solidFill>
                  <a:srgbClr val="000000"/>
                </a:solidFill>
                <a:ea typeface="Times New Roman" pitchFamily="18" charset="0"/>
                <a:cs typeface="Arial" pitchFamily="34" charset="0"/>
              </a:rPr>
              <a:t>Standard 3: </a:t>
            </a:r>
          </a:p>
          <a:p>
            <a:pPr algn="ctr"/>
            <a:r>
              <a:rPr lang="en-US" sz="1200" b="1" dirty="0" smtClean="0">
                <a:solidFill>
                  <a:schemeClr val="tx2"/>
                </a:solidFill>
                <a:ea typeface="Times New Roman" pitchFamily="18" charset="0"/>
                <a:cs typeface="Arial" pitchFamily="34" charset="0"/>
              </a:rPr>
              <a:t> </a:t>
            </a:r>
            <a:r>
              <a:rPr lang="en-US" sz="1200" b="1" dirty="0" smtClean="0">
                <a:solidFill>
                  <a:srgbClr val="FF0066"/>
                </a:solidFill>
                <a:ea typeface="Times New Roman" pitchFamily="18" charset="0"/>
                <a:cs typeface="Arial" pitchFamily="34" charset="0"/>
              </a:rPr>
              <a:t>Supporting Student Success</a:t>
            </a:r>
            <a:endParaRPr lang="en-US" sz="2400" b="1" dirty="0">
              <a:solidFill>
                <a:srgbClr val="FF0066"/>
              </a:solidFill>
              <a:latin typeface="Times New Roman" pitchFamily="18" charset="0"/>
              <a:ea typeface="Times New Roman" pitchFamily="18" charset="0"/>
              <a:cs typeface="Arial" pitchFamily="34" charset="0"/>
            </a:endParaRPr>
          </a:p>
        </p:txBody>
      </p:sp>
      <p:sp>
        <p:nvSpPr>
          <p:cNvPr id="53256" name="Text Box 9"/>
          <p:cNvSpPr txBox="1">
            <a:spLocks noChangeArrowheads="1"/>
          </p:cNvSpPr>
          <p:nvPr/>
        </p:nvSpPr>
        <p:spPr bwMode="auto">
          <a:xfrm>
            <a:off x="6858000" y="1981200"/>
            <a:ext cx="2286000" cy="1028700"/>
          </a:xfrm>
          <a:prstGeom prst="rect">
            <a:avLst/>
          </a:prstGeom>
          <a:solidFill>
            <a:srgbClr val="FFFFFF"/>
          </a:solidFill>
          <a:ln w="9525">
            <a:solidFill>
              <a:srgbClr val="000000"/>
            </a:solidFill>
            <a:miter lim="800000"/>
            <a:headEnd/>
            <a:tailEnd/>
          </a:ln>
        </p:spPr>
        <p:txBody>
          <a:bodyPr/>
          <a:lstStyle/>
          <a:p>
            <a:pPr algn="ctr"/>
            <a:r>
              <a:rPr lang="en-US" sz="1200" b="1" dirty="0" smtClean="0">
                <a:solidFill>
                  <a:srgbClr val="000000"/>
                </a:solidFill>
                <a:ea typeface="Times New Roman" pitchFamily="18" charset="0"/>
                <a:cs typeface="Arial" pitchFamily="34" charset="0"/>
              </a:rPr>
              <a:t>Standard 2: </a:t>
            </a:r>
          </a:p>
          <a:p>
            <a:pPr algn="ctr"/>
            <a:r>
              <a:rPr lang="en-US" sz="1200" b="1" dirty="0" smtClean="0">
                <a:solidFill>
                  <a:schemeClr val="tx2"/>
                </a:solidFill>
                <a:ea typeface="Times New Roman" pitchFamily="18" charset="0"/>
                <a:cs typeface="Arial" pitchFamily="34" charset="0"/>
              </a:rPr>
              <a:t> </a:t>
            </a:r>
            <a:r>
              <a:rPr lang="en-US" sz="1200" b="1" dirty="0" smtClean="0">
                <a:solidFill>
                  <a:srgbClr val="FF0066"/>
                </a:solidFill>
                <a:ea typeface="Times New Roman" pitchFamily="18" charset="0"/>
                <a:cs typeface="Arial" pitchFamily="34" charset="0"/>
              </a:rPr>
              <a:t>Communicating Effectively</a:t>
            </a:r>
            <a:endParaRPr lang="en-US" sz="2400" b="1" dirty="0">
              <a:solidFill>
                <a:srgbClr val="FF0066"/>
              </a:solidFill>
              <a:latin typeface="Times New Roman" pitchFamily="18" charset="0"/>
              <a:ea typeface="Times New Roman" pitchFamily="18" charset="0"/>
              <a:cs typeface="Arial" pitchFamily="34" charset="0"/>
            </a:endParaRPr>
          </a:p>
        </p:txBody>
      </p:sp>
      <p:sp>
        <p:nvSpPr>
          <p:cNvPr id="53257" name="Line 10"/>
          <p:cNvSpPr>
            <a:spLocks noChangeShapeType="1"/>
          </p:cNvSpPr>
          <p:nvPr/>
        </p:nvSpPr>
        <p:spPr bwMode="auto">
          <a:xfrm flipV="1">
            <a:off x="2286000" y="4495800"/>
            <a:ext cx="762000" cy="571500"/>
          </a:xfrm>
          <a:prstGeom prst="line">
            <a:avLst/>
          </a:prstGeom>
          <a:noFill/>
          <a:ln w="57150">
            <a:solidFill>
              <a:srgbClr val="000000"/>
            </a:solidFill>
            <a:round/>
            <a:headEnd/>
            <a:tailEnd type="triangle" w="med" len="med"/>
          </a:ln>
        </p:spPr>
        <p:txBody>
          <a:bodyPr/>
          <a:lstStyle/>
          <a:p>
            <a:endParaRPr lang="en-US"/>
          </a:p>
        </p:txBody>
      </p:sp>
      <p:sp>
        <p:nvSpPr>
          <p:cNvPr id="53258" name="Line 11"/>
          <p:cNvSpPr>
            <a:spLocks noChangeShapeType="1"/>
          </p:cNvSpPr>
          <p:nvPr/>
        </p:nvSpPr>
        <p:spPr bwMode="auto">
          <a:xfrm flipV="1">
            <a:off x="4724400" y="4953000"/>
            <a:ext cx="0" cy="838200"/>
          </a:xfrm>
          <a:prstGeom prst="line">
            <a:avLst/>
          </a:prstGeom>
          <a:noFill/>
          <a:ln w="57150">
            <a:solidFill>
              <a:srgbClr val="000000"/>
            </a:solidFill>
            <a:round/>
            <a:headEnd/>
            <a:tailEnd type="triangle" w="med" len="med"/>
          </a:ln>
        </p:spPr>
        <p:txBody>
          <a:bodyPr/>
          <a:lstStyle/>
          <a:p>
            <a:endParaRPr lang="en-US"/>
          </a:p>
        </p:txBody>
      </p:sp>
      <p:sp>
        <p:nvSpPr>
          <p:cNvPr id="53259" name="Line 12"/>
          <p:cNvSpPr>
            <a:spLocks noChangeShapeType="1"/>
          </p:cNvSpPr>
          <p:nvPr/>
        </p:nvSpPr>
        <p:spPr bwMode="auto">
          <a:xfrm rot="14056414" flipV="1">
            <a:off x="5881688" y="4984750"/>
            <a:ext cx="1143000" cy="38100"/>
          </a:xfrm>
          <a:prstGeom prst="line">
            <a:avLst/>
          </a:prstGeom>
          <a:noFill/>
          <a:ln w="57150">
            <a:solidFill>
              <a:srgbClr val="000000"/>
            </a:solidFill>
            <a:round/>
            <a:headEnd/>
            <a:tailEnd type="triangle" w="med" len="med"/>
          </a:ln>
        </p:spPr>
        <p:txBody>
          <a:bodyPr/>
          <a:lstStyle/>
          <a:p>
            <a:endParaRPr lang="en-US"/>
          </a:p>
        </p:txBody>
      </p:sp>
      <p:sp>
        <p:nvSpPr>
          <p:cNvPr id="53260" name="Line 13"/>
          <p:cNvSpPr>
            <a:spLocks noChangeShapeType="1"/>
          </p:cNvSpPr>
          <p:nvPr/>
        </p:nvSpPr>
        <p:spPr bwMode="auto">
          <a:xfrm rot="3095950" flipV="1">
            <a:off x="1993900" y="3171825"/>
            <a:ext cx="685800" cy="76200"/>
          </a:xfrm>
          <a:prstGeom prst="line">
            <a:avLst/>
          </a:prstGeom>
          <a:noFill/>
          <a:ln w="57150">
            <a:solidFill>
              <a:srgbClr val="000000"/>
            </a:solidFill>
            <a:round/>
            <a:headEnd/>
            <a:tailEnd type="triangle" w="med" len="med"/>
          </a:ln>
        </p:spPr>
        <p:txBody>
          <a:bodyPr/>
          <a:lstStyle/>
          <a:p>
            <a:endParaRPr lang="en-US"/>
          </a:p>
        </p:txBody>
      </p:sp>
      <p:sp>
        <p:nvSpPr>
          <p:cNvPr id="53261" name="Line 14"/>
          <p:cNvSpPr>
            <a:spLocks noChangeShapeType="1"/>
          </p:cNvSpPr>
          <p:nvPr/>
        </p:nvSpPr>
        <p:spPr bwMode="auto">
          <a:xfrm rot="10672734" flipV="1">
            <a:off x="6626225" y="3113088"/>
            <a:ext cx="760413" cy="311150"/>
          </a:xfrm>
          <a:prstGeom prst="line">
            <a:avLst/>
          </a:prstGeom>
          <a:noFill/>
          <a:ln w="57150">
            <a:solidFill>
              <a:srgbClr val="000000"/>
            </a:solidFill>
            <a:round/>
            <a:headEnd/>
            <a:tailEnd type="triangle" w="med" len="med"/>
          </a:ln>
        </p:spPr>
        <p:txBody>
          <a:bodyPr/>
          <a:lstStyle/>
          <a:p>
            <a:endParaRPr lang="en-US"/>
          </a:p>
        </p:txBody>
      </p:sp>
      <p:sp>
        <p:nvSpPr>
          <p:cNvPr id="53262" name="Line 15"/>
          <p:cNvSpPr>
            <a:spLocks noChangeShapeType="1"/>
          </p:cNvSpPr>
          <p:nvPr/>
        </p:nvSpPr>
        <p:spPr bwMode="auto">
          <a:xfrm rot="10777806" flipV="1">
            <a:off x="4570413" y="1903413"/>
            <a:ext cx="0" cy="457200"/>
          </a:xfrm>
          <a:prstGeom prst="line">
            <a:avLst/>
          </a:prstGeom>
          <a:noFill/>
          <a:ln w="57150">
            <a:solidFill>
              <a:srgbClr val="000000"/>
            </a:solidFill>
            <a:round/>
            <a:headEnd/>
            <a:tailEnd type="triangle" w="med" len="med"/>
          </a:ln>
        </p:spPr>
        <p:txBody>
          <a:bodyPr/>
          <a:lstStyle/>
          <a:p>
            <a:endParaRPr lang="en-US"/>
          </a:p>
        </p:txBody>
      </p:sp>
      <p:sp>
        <p:nvSpPr>
          <p:cNvPr id="2" name="Title 1"/>
          <p:cNvSpPr>
            <a:spLocks noGrp="1"/>
          </p:cNvSpPr>
          <p:nvPr>
            <p:ph type="title"/>
          </p:nvPr>
        </p:nvSpPr>
        <p:spPr>
          <a:xfrm>
            <a:off x="378307" y="21237"/>
            <a:ext cx="8381260" cy="782073"/>
          </a:xfrm>
        </p:spPr>
        <p:txBody>
          <a:bodyPr/>
          <a:lstStyle/>
          <a:p>
            <a:r>
              <a:rPr lang="en-US" dirty="0" smtClean="0"/>
              <a:t>Reaching Results</a:t>
            </a:r>
            <a:endParaRPr lang="en-US" dirty="0"/>
          </a:p>
        </p:txBody>
      </p:sp>
    </p:spTree>
    <p:extLst>
      <p:ext uri="{BB962C8B-B14F-4D97-AF65-F5344CB8AC3E}">
        <p14:creationId xmlns:p14="http://schemas.microsoft.com/office/powerpoint/2010/main" val="104066214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Family Partnership Resources</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42</a:t>
            </a:fld>
            <a:endParaRPr lang="en-US" dirty="0" smtClean="0"/>
          </a:p>
        </p:txBody>
      </p:sp>
    </p:spTree>
    <p:extLst>
      <p:ext uri="{BB962C8B-B14F-4D97-AF65-F5344CB8AC3E}">
        <p14:creationId xmlns:p14="http://schemas.microsoft.com/office/powerpoint/2010/main" val="26829758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763001" cy="4407408"/>
          </a:xfrm>
        </p:spPr>
        <p:txBody>
          <a:bodyPr/>
          <a:lstStyle/>
          <a:p>
            <a:r>
              <a:rPr lang="en-US" dirty="0" smtClean="0"/>
              <a:t>Helpful Websites</a:t>
            </a:r>
          </a:p>
          <a:p>
            <a:pPr lvl="1"/>
            <a:r>
              <a:rPr lang="en-US" b="1" dirty="0"/>
              <a:t>Family/Parent Resources: </a:t>
            </a:r>
            <a:r>
              <a:rPr lang="en-US" b="1" dirty="0">
                <a:hlinkClick r:id="rId2"/>
              </a:rPr>
              <a:t>http://</a:t>
            </a:r>
            <a:r>
              <a:rPr lang="en-US" b="1" dirty="0" smtClean="0">
                <a:hlinkClick r:id="rId2"/>
              </a:rPr>
              <a:t>www.cde.state.co.us/resourcesforparents</a:t>
            </a:r>
            <a:endParaRPr lang="en-US" b="1" dirty="0"/>
          </a:p>
          <a:p>
            <a:pPr lvl="1"/>
            <a:r>
              <a:rPr lang="en-US" b="1" dirty="0" smtClean="0"/>
              <a:t>Training Resources: </a:t>
            </a:r>
            <a:r>
              <a:rPr lang="en-US" b="1" dirty="0" smtClean="0">
                <a:hlinkClick r:id="rId3"/>
              </a:rPr>
              <a:t>http</a:t>
            </a:r>
            <a:r>
              <a:rPr lang="en-US" b="1" dirty="0">
                <a:hlinkClick r:id="rId3"/>
              </a:rPr>
              <a:t>://</a:t>
            </a:r>
            <a:r>
              <a:rPr lang="en-US" b="1" dirty="0" smtClean="0">
                <a:hlinkClick r:id="rId3"/>
              </a:rPr>
              <a:t>www.cde.state.co.us/uip/familyengagement</a:t>
            </a:r>
            <a:endParaRPr lang="en-US" b="1" dirty="0" smtClean="0"/>
          </a:p>
          <a:p>
            <a:pPr lvl="1"/>
            <a:r>
              <a:rPr lang="en-US" b="1" dirty="0"/>
              <a:t>SACPIE: </a:t>
            </a:r>
            <a:r>
              <a:rPr lang="en-US" b="1" dirty="0">
                <a:solidFill>
                  <a:schemeClr val="accent1">
                    <a:lumMod val="75000"/>
                  </a:schemeClr>
                </a:solidFill>
                <a:hlinkClick r:id="rId4"/>
              </a:rPr>
              <a:t>http://</a:t>
            </a:r>
            <a:r>
              <a:rPr lang="en-US" b="1" dirty="0" smtClean="0">
                <a:solidFill>
                  <a:schemeClr val="accent1">
                    <a:lumMod val="75000"/>
                  </a:schemeClr>
                </a:solidFill>
                <a:hlinkClick r:id="rId4"/>
              </a:rPr>
              <a:t>www.cde.state.co.us/sacpie</a:t>
            </a:r>
            <a:endParaRPr lang="en-US" b="1" dirty="0">
              <a:solidFill>
                <a:schemeClr val="accent1">
                  <a:lumMod val="75000"/>
                </a:schemeClr>
              </a:solidFill>
            </a:endParaRPr>
          </a:p>
          <a:p>
            <a:pPr marL="365760" lvl="1" indent="0">
              <a:buNone/>
            </a:pPr>
            <a:endParaRPr lang="en-US" b="1" dirty="0" smtClean="0"/>
          </a:p>
          <a:p>
            <a:r>
              <a:rPr lang="en-US" dirty="0" smtClean="0"/>
              <a:t>Additional Resources</a:t>
            </a:r>
          </a:p>
          <a:p>
            <a:pPr lvl="1"/>
            <a:r>
              <a:rPr lang="en-US" b="1" dirty="0" smtClean="0"/>
              <a:t>Brochure</a:t>
            </a:r>
          </a:p>
          <a:p>
            <a:pPr lvl="1"/>
            <a:r>
              <a:rPr lang="en-US" b="1" dirty="0" smtClean="0"/>
              <a:t>Family Engagement Survey (in development)</a:t>
            </a:r>
          </a:p>
          <a:p>
            <a:pPr lvl="1"/>
            <a:r>
              <a:rPr lang="en-US" b="1" dirty="0" smtClean="0"/>
              <a:t>Technical Assistance</a:t>
            </a:r>
          </a:p>
        </p:txBody>
      </p:sp>
      <p:sp>
        <p:nvSpPr>
          <p:cNvPr id="3" name="Title 2"/>
          <p:cNvSpPr>
            <a:spLocks noGrp="1"/>
          </p:cNvSpPr>
          <p:nvPr>
            <p:ph type="title"/>
          </p:nvPr>
        </p:nvSpPr>
        <p:spPr/>
        <p:txBody>
          <a:bodyPr/>
          <a:lstStyle/>
          <a:p>
            <a:r>
              <a:rPr lang="en-US" dirty="0" smtClean="0"/>
              <a:t>Websites and Resources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43</a:t>
            </a:fld>
            <a:endParaRPr lang="en-US" dirty="0" smtClean="0"/>
          </a:p>
        </p:txBody>
      </p:sp>
    </p:spTree>
    <p:extLst>
      <p:ext uri="{BB962C8B-B14F-4D97-AF65-F5344CB8AC3E}">
        <p14:creationId xmlns:p14="http://schemas.microsoft.com/office/powerpoint/2010/main" val="13348264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lumMod val="75000"/>
                  </a:schemeClr>
                </a:solidFill>
              </a:rPr>
              <a:t>Dual Capacity Framework: </a:t>
            </a:r>
            <a:r>
              <a:rPr lang="en-US" dirty="0" smtClean="0">
                <a:solidFill>
                  <a:schemeClr val="tx1">
                    <a:lumMod val="75000"/>
                  </a:schemeClr>
                </a:solidFill>
                <a:hlinkClick r:id="rId2"/>
              </a:rPr>
              <a:t>http</a:t>
            </a:r>
            <a:r>
              <a:rPr lang="en-US" dirty="0">
                <a:solidFill>
                  <a:schemeClr val="tx1">
                    <a:lumMod val="75000"/>
                  </a:schemeClr>
                </a:solidFill>
                <a:hlinkClick r:id="rId2"/>
              </a:rPr>
              <a:t>://www.sedl.org/pubs/framework</a:t>
            </a:r>
            <a:r>
              <a:rPr lang="en-US" dirty="0" smtClean="0">
                <a:solidFill>
                  <a:schemeClr val="tx1">
                    <a:lumMod val="75000"/>
                  </a:schemeClr>
                </a:solidFill>
                <a:hlinkClick r:id="rId2"/>
              </a:rPr>
              <a:t>/</a:t>
            </a:r>
            <a:endParaRPr lang="en-US" dirty="0" smtClean="0">
              <a:solidFill>
                <a:schemeClr val="tx1">
                  <a:lumMod val="75000"/>
                </a:schemeClr>
              </a:solidFill>
            </a:endParaRPr>
          </a:p>
          <a:p>
            <a:r>
              <a:rPr lang="en-US" dirty="0" smtClean="0">
                <a:solidFill>
                  <a:schemeClr val="tx1">
                    <a:lumMod val="75000"/>
                  </a:schemeClr>
                </a:solidFill>
              </a:rPr>
              <a:t>National Association of Family, School, and Community Engagement (NAFSCE)</a:t>
            </a:r>
          </a:p>
          <a:p>
            <a:r>
              <a:rPr lang="en-US" dirty="0" smtClean="0">
                <a:solidFill>
                  <a:schemeClr val="tx1">
                    <a:lumMod val="75000"/>
                  </a:schemeClr>
                </a:solidFill>
              </a:rPr>
              <a:t>ED Collection of “high impact” strategies/promising practices</a:t>
            </a:r>
          </a:p>
          <a:p>
            <a:r>
              <a:rPr lang="en-US" dirty="0" smtClean="0">
                <a:solidFill>
                  <a:schemeClr val="tx1">
                    <a:lumMod val="75000"/>
                  </a:schemeClr>
                </a:solidFill>
              </a:rPr>
              <a:t>National Network of Partnership Schools at Johns Hopkins University</a:t>
            </a:r>
          </a:p>
          <a:p>
            <a:r>
              <a:rPr lang="en-US" dirty="0" smtClean="0">
                <a:solidFill>
                  <a:schemeClr val="tx1">
                    <a:lumMod val="75000"/>
                  </a:schemeClr>
                </a:solidFill>
              </a:rPr>
              <a:t>Harvard Family Research Project</a:t>
            </a:r>
          </a:p>
          <a:p>
            <a:r>
              <a:rPr lang="en-US" dirty="0" err="1" smtClean="0">
                <a:solidFill>
                  <a:schemeClr val="tx1">
                    <a:lumMod val="75000"/>
                  </a:schemeClr>
                </a:solidFill>
              </a:rPr>
              <a:t>Flamboyan</a:t>
            </a:r>
            <a:r>
              <a:rPr lang="en-US" dirty="0" smtClean="0">
                <a:solidFill>
                  <a:schemeClr val="tx1">
                    <a:lumMod val="75000"/>
                  </a:schemeClr>
                </a:solidFill>
              </a:rPr>
              <a:t> Foundation</a:t>
            </a:r>
          </a:p>
          <a:p>
            <a:r>
              <a:rPr lang="en-US" dirty="0" smtClean="0">
                <a:solidFill>
                  <a:schemeClr val="tx1">
                    <a:lumMod val="75000"/>
                  </a:schemeClr>
                </a:solidFill>
              </a:rPr>
              <a:t>Southwest Educational Development Laboratory</a:t>
            </a:r>
          </a:p>
          <a:p>
            <a:endParaRPr lang="en-US" dirty="0" smtClean="0">
              <a:solidFill>
                <a:schemeClr val="tx1">
                  <a:lumMod val="75000"/>
                </a:schemeClr>
              </a:solidFill>
            </a:endParaRPr>
          </a:p>
          <a:p>
            <a:endParaRPr lang="en-US" dirty="0">
              <a:solidFill>
                <a:schemeClr val="tx1">
                  <a:lumMod val="75000"/>
                </a:schemeClr>
              </a:solidFill>
            </a:endParaRPr>
          </a:p>
        </p:txBody>
      </p:sp>
      <p:sp>
        <p:nvSpPr>
          <p:cNvPr id="3" name="Title 2"/>
          <p:cNvSpPr>
            <a:spLocks noGrp="1"/>
          </p:cNvSpPr>
          <p:nvPr>
            <p:ph type="title"/>
          </p:nvPr>
        </p:nvSpPr>
        <p:spPr/>
        <p:txBody>
          <a:bodyPr/>
          <a:lstStyle/>
          <a:p>
            <a:r>
              <a:rPr lang="en-US" dirty="0" smtClean="0"/>
              <a:t>National Resources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44</a:t>
            </a:fld>
            <a:endParaRPr lang="en-US" dirty="0" smtClean="0"/>
          </a:p>
        </p:txBody>
      </p:sp>
    </p:spTree>
    <p:extLst>
      <p:ext uri="{BB962C8B-B14F-4D97-AF65-F5344CB8AC3E}">
        <p14:creationId xmlns:p14="http://schemas.microsoft.com/office/powerpoint/2010/main" val="5302416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 Time</a:t>
            </a:r>
            <a:br>
              <a:rPr lang="en-US" dirty="0" smtClean="0"/>
            </a:br>
            <a:r>
              <a:rPr lang="en-US" dirty="0" smtClean="0"/>
              <a:t>Q&amp;A</a:t>
            </a:r>
            <a:endParaRPr lang="en-US" dirty="0"/>
          </a:p>
        </p:txBody>
      </p:sp>
      <p:sp>
        <p:nvSpPr>
          <p:cNvPr id="3" name="Footer Placeholder 2"/>
          <p:cNvSpPr>
            <a:spLocks noGrp="1"/>
          </p:cNvSpPr>
          <p:nvPr>
            <p:ph type="ftr" sz="quarter" idx="4294967295"/>
          </p:nvPr>
        </p:nvSpPr>
        <p:spPr>
          <a:xfrm>
            <a:off x="0" y="6356350"/>
            <a:ext cx="3352800" cy="274638"/>
          </a:xfrm>
        </p:spPr>
        <p:txBody>
          <a:bodyPr/>
          <a:lstStyle/>
          <a:p>
            <a:fld id="{757A2F4E-5D54-B04B-91BD-7E78EE1FE9FD}" type="slidenum">
              <a:rPr lang="en-US" smtClean="0"/>
              <a:pPr/>
              <a:t>45</a:t>
            </a:fld>
            <a:endParaRPr lang="en-US" dirty="0" smtClean="0"/>
          </a:p>
        </p:txBody>
      </p:sp>
    </p:spTree>
    <p:extLst>
      <p:ext uri="{BB962C8B-B14F-4D97-AF65-F5344CB8AC3E}">
        <p14:creationId xmlns:p14="http://schemas.microsoft.com/office/powerpoint/2010/main" val="34490255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1599"/>
          </a:xfrm>
        </p:spPr>
        <p:txBody>
          <a:bodyPr/>
          <a:lstStyle/>
          <a:p>
            <a:pPr marL="45720" indent="0" algn="ctr">
              <a:buNone/>
            </a:pPr>
            <a:endParaRPr lang="en-US" dirty="0" smtClean="0">
              <a:solidFill>
                <a:schemeClr val="accent4">
                  <a:lumMod val="75000"/>
                </a:schemeClr>
              </a:solidFill>
            </a:endParaRPr>
          </a:p>
          <a:p>
            <a:pPr marL="45720" indent="0" algn="ctr">
              <a:buNone/>
            </a:pPr>
            <a:r>
              <a:rPr lang="en-US" sz="3200" dirty="0">
                <a:solidFill>
                  <a:schemeClr val="accent4">
                    <a:lumMod val="75000"/>
                  </a:schemeClr>
                </a:solidFill>
              </a:rPr>
              <a:t>Jeff Klein</a:t>
            </a:r>
          </a:p>
          <a:p>
            <a:pPr marL="45720" indent="0" algn="ctr">
              <a:buNone/>
            </a:pPr>
            <a:r>
              <a:rPr lang="en-US" sz="3200" dirty="0">
                <a:hlinkClick r:id="rId3"/>
              </a:rPr>
              <a:t>klein_j@cde.state.co.us</a:t>
            </a:r>
            <a:endParaRPr lang="en-US" sz="3200" dirty="0"/>
          </a:p>
          <a:p>
            <a:pPr marL="45720" indent="0" algn="ctr">
              <a:buNone/>
            </a:pPr>
            <a:endParaRPr lang="en-US" sz="3200" dirty="0"/>
          </a:p>
          <a:p>
            <a:pPr marL="45720" indent="0" algn="ctr">
              <a:buNone/>
            </a:pPr>
            <a:r>
              <a:rPr lang="en-US" sz="3200" dirty="0" smtClean="0">
                <a:solidFill>
                  <a:schemeClr val="accent4">
                    <a:lumMod val="75000"/>
                  </a:schemeClr>
                </a:solidFill>
              </a:rPr>
              <a:t>Darcy Hutchins</a:t>
            </a:r>
          </a:p>
          <a:p>
            <a:pPr marL="45720" indent="0" algn="ctr">
              <a:buNone/>
            </a:pPr>
            <a:r>
              <a:rPr lang="en-US" sz="3200" dirty="0" smtClean="0">
                <a:hlinkClick r:id="rId4"/>
              </a:rPr>
              <a:t>hutchins_d@cde.state.co.us</a:t>
            </a:r>
            <a:endParaRPr lang="en-US" sz="3200" dirty="0" smtClean="0"/>
          </a:p>
          <a:p>
            <a:pPr marL="45720" indent="0" algn="ctr">
              <a:buNone/>
            </a:pPr>
            <a:endParaRPr lang="en-US" sz="3200" dirty="0" smtClean="0"/>
          </a:p>
        </p:txBody>
      </p:sp>
      <p:sp>
        <p:nvSpPr>
          <p:cNvPr id="3" name="Title 2"/>
          <p:cNvSpPr>
            <a:spLocks noGrp="1"/>
          </p:cNvSpPr>
          <p:nvPr>
            <p:ph type="title"/>
          </p:nvPr>
        </p:nvSpPr>
        <p:spPr/>
        <p:txBody>
          <a:bodyPr/>
          <a:lstStyle/>
          <a:p>
            <a:r>
              <a:rPr lang="en-US" dirty="0" smtClean="0"/>
              <a:t>Contact Information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46</a:t>
            </a:fld>
            <a:endParaRPr lang="en-US" dirty="0" smtClean="0"/>
          </a:p>
        </p:txBody>
      </p:sp>
    </p:spTree>
    <p:extLst>
      <p:ext uri="{BB962C8B-B14F-4D97-AF65-F5344CB8AC3E}">
        <p14:creationId xmlns:p14="http://schemas.microsoft.com/office/powerpoint/2010/main" val="154527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2"/>
          <p:cNvSpPr>
            <a:spLocks noChangeArrowheads="1"/>
          </p:cNvSpPr>
          <p:nvPr/>
        </p:nvSpPr>
        <p:spPr bwMode="auto">
          <a:xfrm>
            <a:off x="-4763" y="366713"/>
            <a:ext cx="9151938" cy="1014306"/>
          </a:xfrm>
          <a:prstGeom prst="rect">
            <a:avLst/>
          </a:prstGeom>
          <a:noFill/>
          <a:ln w="9525">
            <a:noFill/>
            <a:miter lim="800000"/>
            <a:headEnd/>
            <a:tailEnd/>
          </a:ln>
        </p:spPr>
        <p:txBody>
          <a:bodyPr lIns="91599" tIns="45048" rIns="91599" bIns="45048">
            <a:spAutoFit/>
          </a:bodyPr>
          <a:lstStyle/>
          <a:p>
            <a:pPr algn="ctr" defTabSz="966788" eaLnBrk="0" hangingPunct="0"/>
            <a:r>
              <a:rPr lang="en-US" sz="2000" b="1" dirty="0">
                <a:latin typeface="Book Antiqua" panose="02040602050305030304" pitchFamily="18" charset="0"/>
              </a:rPr>
              <a:t>OVERLAPPING SPHERES OF INFLUENCE OF </a:t>
            </a:r>
            <a:endParaRPr lang="en-US" sz="2000" b="1" dirty="0" smtClean="0">
              <a:latin typeface="Book Antiqua" panose="02040602050305030304" pitchFamily="18" charset="0"/>
            </a:endParaRPr>
          </a:p>
          <a:p>
            <a:pPr algn="ctr" defTabSz="966788" eaLnBrk="0" hangingPunct="0"/>
            <a:r>
              <a:rPr lang="en-US" sz="2000" b="1" dirty="0" smtClean="0">
                <a:latin typeface="Book Antiqua" panose="02040602050305030304" pitchFamily="18" charset="0"/>
              </a:rPr>
              <a:t>FAMILY</a:t>
            </a:r>
            <a:r>
              <a:rPr lang="en-US" sz="2000" b="1" dirty="0">
                <a:latin typeface="Book Antiqua" panose="02040602050305030304" pitchFamily="18" charset="0"/>
              </a:rPr>
              <a:t>, SCHOOL, AND </a:t>
            </a:r>
            <a:r>
              <a:rPr lang="en-US" sz="2000" b="1" dirty="0" smtClean="0">
                <a:latin typeface="Book Antiqua" panose="02040602050305030304" pitchFamily="18" charset="0"/>
              </a:rPr>
              <a:t>COMMUNITY </a:t>
            </a:r>
            <a:r>
              <a:rPr lang="en-US" sz="2000" b="1" dirty="0">
                <a:latin typeface="Book Antiqua" panose="02040602050305030304" pitchFamily="18" charset="0"/>
              </a:rPr>
              <a:t>ON </a:t>
            </a:r>
            <a:endParaRPr lang="en-US" sz="2000" b="1" dirty="0" smtClean="0">
              <a:latin typeface="Book Antiqua" panose="02040602050305030304" pitchFamily="18" charset="0"/>
            </a:endParaRPr>
          </a:p>
          <a:p>
            <a:pPr algn="ctr" defTabSz="966788" eaLnBrk="0" hangingPunct="0"/>
            <a:r>
              <a:rPr lang="en-US" sz="2000" b="1" dirty="0" smtClean="0">
                <a:latin typeface="Book Antiqua" panose="02040602050305030304" pitchFamily="18" charset="0"/>
              </a:rPr>
              <a:t>CHILDREN’S </a:t>
            </a:r>
            <a:r>
              <a:rPr lang="en-US" sz="2000" b="1" dirty="0">
                <a:latin typeface="Book Antiqua" panose="02040602050305030304" pitchFamily="18" charset="0"/>
              </a:rPr>
              <a:t>LEARNING</a:t>
            </a:r>
            <a:endParaRPr lang="en-US" b="1" dirty="0">
              <a:latin typeface="Book Antiqua" panose="02040602050305030304" pitchFamily="18" charset="0"/>
            </a:endParaRPr>
          </a:p>
        </p:txBody>
      </p:sp>
      <p:sp>
        <p:nvSpPr>
          <p:cNvPr id="1032" name="Rectangle 3"/>
          <p:cNvSpPr>
            <a:spLocks noChangeArrowheads="1"/>
          </p:cNvSpPr>
          <p:nvPr/>
        </p:nvSpPr>
        <p:spPr bwMode="auto">
          <a:xfrm>
            <a:off x="114300" y="1981200"/>
            <a:ext cx="1719263" cy="1638300"/>
          </a:xfrm>
          <a:prstGeom prst="rect">
            <a:avLst/>
          </a:prstGeom>
          <a:noFill/>
          <a:ln w="9525">
            <a:noFill/>
            <a:miter lim="800000"/>
            <a:headEnd/>
            <a:tailEnd/>
          </a:ln>
        </p:spPr>
        <p:txBody>
          <a:bodyPr lIns="111120" tIns="57061" rIns="111120" bIns="57061">
            <a:spAutoFit/>
          </a:bodyPr>
          <a:lstStyle/>
          <a:p>
            <a:pPr defTabSz="1428750" eaLnBrk="0" hangingPunct="0"/>
            <a:r>
              <a:rPr lang="en-US" sz="2000" b="1" u="sng" dirty="0"/>
              <a:t>Force B</a:t>
            </a:r>
          </a:p>
          <a:p>
            <a:pPr defTabSz="1428750" eaLnBrk="0" hangingPunct="0"/>
            <a:r>
              <a:rPr lang="en-US" sz="2000" b="1" dirty="0">
                <a:solidFill>
                  <a:srgbClr val="197A9B"/>
                </a:solidFill>
              </a:rPr>
              <a:t>Experience,</a:t>
            </a:r>
          </a:p>
          <a:p>
            <a:pPr defTabSz="1428750" eaLnBrk="0" hangingPunct="0"/>
            <a:r>
              <a:rPr lang="en-US" sz="2000" b="1" dirty="0">
                <a:solidFill>
                  <a:srgbClr val="197A9B"/>
                </a:solidFill>
              </a:rPr>
              <a:t>Philosophy,</a:t>
            </a:r>
          </a:p>
          <a:p>
            <a:pPr defTabSz="1428750" eaLnBrk="0" hangingPunct="0"/>
            <a:r>
              <a:rPr lang="en-US" sz="2000" b="1" dirty="0">
                <a:solidFill>
                  <a:srgbClr val="197A9B"/>
                </a:solidFill>
              </a:rPr>
              <a:t>Practices </a:t>
            </a:r>
          </a:p>
          <a:p>
            <a:pPr defTabSz="1428750" eaLnBrk="0" hangingPunct="0"/>
            <a:r>
              <a:rPr lang="en-US" sz="2000" b="1" dirty="0">
                <a:solidFill>
                  <a:srgbClr val="197A9B"/>
                </a:solidFill>
              </a:rPr>
              <a:t>of Family</a:t>
            </a:r>
          </a:p>
        </p:txBody>
      </p:sp>
      <p:sp>
        <p:nvSpPr>
          <p:cNvPr id="1033" name="Rectangle 4"/>
          <p:cNvSpPr>
            <a:spLocks noChangeArrowheads="1"/>
          </p:cNvSpPr>
          <p:nvPr/>
        </p:nvSpPr>
        <p:spPr bwMode="auto">
          <a:xfrm>
            <a:off x="7508875" y="1571625"/>
            <a:ext cx="1429999" cy="1638959"/>
          </a:xfrm>
          <a:prstGeom prst="rect">
            <a:avLst/>
          </a:prstGeom>
          <a:noFill/>
          <a:ln w="9525">
            <a:noFill/>
            <a:miter lim="800000"/>
            <a:headEnd/>
            <a:tailEnd/>
          </a:ln>
        </p:spPr>
        <p:txBody>
          <a:bodyPr wrap="none" lIns="96103" tIns="49554" rIns="96103" bIns="49554">
            <a:spAutoFit/>
          </a:bodyPr>
          <a:lstStyle/>
          <a:p>
            <a:pPr defTabSz="1066800" eaLnBrk="0" hangingPunct="0"/>
            <a:r>
              <a:rPr lang="en-US" sz="2000" b="1" u="sng" dirty="0"/>
              <a:t>Force C</a:t>
            </a:r>
          </a:p>
          <a:p>
            <a:pPr defTabSz="1066800" eaLnBrk="0" hangingPunct="0"/>
            <a:r>
              <a:rPr lang="en-US" sz="2000" b="1" dirty="0">
                <a:solidFill>
                  <a:srgbClr val="197A9B"/>
                </a:solidFill>
              </a:rPr>
              <a:t>Experience,</a:t>
            </a:r>
          </a:p>
          <a:p>
            <a:pPr defTabSz="1066800" eaLnBrk="0" hangingPunct="0"/>
            <a:r>
              <a:rPr lang="en-US" sz="2000" b="1" dirty="0">
                <a:solidFill>
                  <a:srgbClr val="197A9B"/>
                </a:solidFill>
              </a:rPr>
              <a:t>Philosophy,</a:t>
            </a:r>
          </a:p>
          <a:p>
            <a:pPr defTabSz="1066800" eaLnBrk="0" hangingPunct="0"/>
            <a:r>
              <a:rPr lang="en-US" sz="2000" b="1" dirty="0">
                <a:solidFill>
                  <a:srgbClr val="197A9B"/>
                </a:solidFill>
              </a:rPr>
              <a:t>Practices </a:t>
            </a:r>
          </a:p>
          <a:p>
            <a:pPr defTabSz="1066800" eaLnBrk="0" hangingPunct="0"/>
            <a:r>
              <a:rPr lang="en-US" sz="2000" b="1" dirty="0">
                <a:solidFill>
                  <a:srgbClr val="197A9B"/>
                </a:solidFill>
              </a:rPr>
              <a:t>of School</a:t>
            </a:r>
          </a:p>
        </p:txBody>
      </p:sp>
      <p:sp>
        <p:nvSpPr>
          <p:cNvPr id="1034" name="Rectangle 5"/>
          <p:cNvSpPr>
            <a:spLocks noChangeArrowheads="1"/>
          </p:cNvSpPr>
          <p:nvPr/>
        </p:nvSpPr>
        <p:spPr bwMode="auto">
          <a:xfrm>
            <a:off x="528638" y="3751263"/>
            <a:ext cx="1740851" cy="1654119"/>
          </a:xfrm>
          <a:prstGeom prst="rect">
            <a:avLst/>
          </a:prstGeom>
          <a:noFill/>
          <a:ln w="9525">
            <a:noFill/>
            <a:miter lim="800000"/>
            <a:headEnd/>
            <a:tailEnd/>
          </a:ln>
        </p:spPr>
        <p:txBody>
          <a:bodyPr wrap="none" lIns="111120" tIns="57061" rIns="111120" bIns="57061">
            <a:spAutoFit/>
          </a:bodyPr>
          <a:lstStyle/>
          <a:p>
            <a:pPr defTabSz="1428750" eaLnBrk="0" hangingPunct="0"/>
            <a:r>
              <a:rPr lang="en-US" sz="2000" b="1" u="sng" dirty="0"/>
              <a:t>Force D</a:t>
            </a:r>
            <a:endParaRPr lang="en-US" sz="2000" b="1" dirty="0"/>
          </a:p>
          <a:p>
            <a:pPr defTabSz="1428750" eaLnBrk="0" hangingPunct="0"/>
            <a:r>
              <a:rPr lang="en-US" sz="2000" b="1" dirty="0">
                <a:solidFill>
                  <a:srgbClr val="197A9B"/>
                </a:solidFill>
              </a:rPr>
              <a:t>Experience,</a:t>
            </a:r>
          </a:p>
          <a:p>
            <a:pPr defTabSz="1428750" eaLnBrk="0" hangingPunct="0"/>
            <a:r>
              <a:rPr lang="en-US" sz="2000" b="1" dirty="0">
                <a:solidFill>
                  <a:srgbClr val="197A9B"/>
                </a:solidFill>
              </a:rPr>
              <a:t>Philosophy,</a:t>
            </a:r>
          </a:p>
          <a:p>
            <a:pPr defTabSz="1428750" eaLnBrk="0" hangingPunct="0"/>
            <a:r>
              <a:rPr lang="en-US" sz="2000" b="1" dirty="0">
                <a:solidFill>
                  <a:srgbClr val="197A9B"/>
                </a:solidFill>
              </a:rPr>
              <a:t>Practices </a:t>
            </a:r>
          </a:p>
          <a:p>
            <a:pPr defTabSz="1428750" eaLnBrk="0" hangingPunct="0"/>
            <a:r>
              <a:rPr lang="en-US" sz="2000" b="1" dirty="0">
                <a:solidFill>
                  <a:srgbClr val="197A9B"/>
                </a:solidFill>
              </a:rPr>
              <a:t>of Community</a:t>
            </a:r>
          </a:p>
        </p:txBody>
      </p:sp>
      <p:sp>
        <p:nvSpPr>
          <p:cNvPr id="1035" name="Line 6"/>
          <p:cNvSpPr>
            <a:spLocks noChangeShapeType="1"/>
          </p:cNvSpPr>
          <p:nvPr/>
        </p:nvSpPr>
        <p:spPr bwMode="auto">
          <a:xfrm>
            <a:off x="-34925" y="1438275"/>
            <a:ext cx="9144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6" name="Rectangle 7"/>
          <p:cNvSpPr>
            <a:spLocks noChangeArrowheads="1"/>
          </p:cNvSpPr>
          <p:nvPr/>
        </p:nvSpPr>
        <p:spPr bwMode="auto">
          <a:xfrm>
            <a:off x="3048000" y="5786438"/>
            <a:ext cx="3173413" cy="723900"/>
          </a:xfrm>
          <a:prstGeom prst="rect">
            <a:avLst/>
          </a:prstGeom>
          <a:noFill/>
          <a:ln w="9525">
            <a:noFill/>
            <a:miter lim="800000"/>
            <a:headEnd/>
            <a:tailEnd/>
          </a:ln>
        </p:spPr>
        <p:txBody>
          <a:bodyPr lIns="111120" tIns="57061" rIns="111120" bIns="57061">
            <a:spAutoFit/>
          </a:bodyPr>
          <a:lstStyle/>
          <a:p>
            <a:pPr defTabSz="1428750" eaLnBrk="0" hangingPunct="0"/>
            <a:r>
              <a:rPr lang="en-US" sz="2000" b="1" u="sng" dirty="0"/>
              <a:t>Force A</a:t>
            </a:r>
          </a:p>
          <a:p>
            <a:pPr defTabSz="1428750" eaLnBrk="0" hangingPunct="0"/>
            <a:r>
              <a:rPr lang="en-US" sz="2000" b="1" dirty="0">
                <a:solidFill>
                  <a:srgbClr val="197A9B"/>
                </a:solidFill>
              </a:rPr>
              <a:t>Time/Age/Grade Level</a:t>
            </a:r>
          </a:p>
        </p:txBody>
      </p:sp>
      <p:graphicFrame>
        <p:nvGraphicFramePr>
          <p:cNvPr id="1026" name="Object 2"/>
          <p:cNvGraphicFramePr>
            <a:graphicFrameLocks/>
          </p:cNvGraphicFramePr>
          <p:nvPr/>
        </p:nvGraphicFramePr>
        <p:xfrm>
          <a:off x="1530350" y="2471738"/>
          <a:ext cx="784225" cy="793750"/>
        </p:xfrm>
        <a:graphic>
          <a:graphicData uri="http://schemas.openxmlformats.org/presentationml/2006/ole">
            <mc:AlternateContent xmlns:mc="http://schemas.openxmlformats.org/markup-compatibility/2006">
              <mc:Choice xmlns:v="urn:schemas-microsoft-com:vml" Requires="v">
                <p:oleObj spid="_x0000_s1202" name="CorelDRAW!" r:id="rId4" imgW="3495600" imgH="3536640" progId="">
                  <p:embed/>
                </p:oleObj>
              </mc:Choice>
              <mc:Fallback>
                <p:oleObj name="CorelDRAW!" r:id="rId4" imgW="3495600" imgH="3536640"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0350" y="2471738"/>
                        <a:ext cx="784225"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7" name="Freeform 9"/>
          <p:cNvSpPr>
            <a:spLocks/>
          </p:cNvSpPr>
          <p:nvPr/>
        </p:nvSpPr>
        <p:spPr bwMode="auto">
          <a:xfrm>
            <a:off x="2528888" y="3579813"/>
            <a:ext cx="244475" cy="276225"/>
          </a:xfrm>
          <a:custGeom>
            <a:avLst/>
            <a:gdLst>
              <a:gd name="T0" fmla="*/ 114 w 161"/>
              <a:gd name="T1" fmla="*/ 0 h 186"/>
              <a:gd name="T2" fmla="*/ 116 w 161"/>
              <a:gd name="T3" fmla="*/ 9 h 186"/>
              <a:gd name="T4" fmla="*/ 111 w 161"/>
              <a:gd name="T5" fmla="*/ 18 h 186"/>
              <a:gd name="T6" fmla="*/ 108 w 161"/>
              <a:gd name="T7" fmla="*/ 22 h 186"/>
              <a:gd name="T8" fmla="*/ 107 w 161"/>
              <a:gd name="T9" fmla="*/ 26 h 186"/>
              <a:gd name="T10" fmla="*/ 104 w 161"/>
              <a:gd name="T11" fmla="*/ 31 h 186"/>
              <a:gd name="T12" fmla="*/ 102 w 161"/>
              <a:gd name="T13" fmla="*/ 36 h 186"/>
              <a:gd name="T14" fmla="*/ 98 w 161"/>
              <a:gd name="T15" fmla="*/ 43 h 186"/>
              <a:gd name="T16" fmla="*/ 96 w 161"/>
              <a:gd name="T17" fmla="*/ 49 h 186"/>
              <a:gd name="T18" fmla="*/ 93 w 161"/>
              <a:gd name="T19" fmla="*/ 58 h 186"/>
              <a:gd name="T20" fmla="*/ 92 w 161"/>
              <a:gd name="T21" fmla="*/ 64 h 186"/>
              <a:gd name="T22" fmla="*/ 91 w 161"/>
              <a:gd name="T23" fmla="*/ 68 h 186"/>
              <a:gd name="T24" fmla="*/ 88 w 161"/>
              <a:gd name="T25" fmla="*/ 70 h 186"/>
              <a:gd name="T26" fmla="*/ 85 w 161"/>
              <a:gd name="T27" fmla="*/ 75 h 186"/>
              <a:gd name="T28" fmla="*/ 80 w 161"/>
              <a:gd name="T29" fmla="*/ 78 h 186"/>
              <a:gd name="T30" fmla="*/ 78 w 161"/>
              <a:gd name="T31" fmla="*/ 82 h 186"/>
              <a:gd name="T32" fmla="*/ 74 w 161"/>
              <a:gd name="T33" fmla="*/ 84 h 186"/>
              <a:gd name="T34" fmla="*/ 73 w 161"/>
              <a:gd name="T35" fmla="*/ 89 h 186"/>
              <a:gd name="T36" fmla="*/ 70 w 161"/>
              <a:gd name="T37" fmla="*/ 90 h 186"/>
              <a:gd name="T38" fmla="*/ 69 w 161"/>
              <a:gd name="T39" fmla="*/ 95 h 186"/>
              <a:gd name="T40" fmla="*/ 65 w 161"/>
              <a:gd name="T41" fmla="*/ 98 h 186"/>
              <a:gd name="T42" fmla="*/ 61 w 161"/>
              <a:gd name="T43" fmla="*/ 103 h 186"/>
              <a:gd name="T44" fmla="*/ 57 w 161"/>
              <a:gd name="T45" fmla="*/ 107 h 186"/>
              <a:gd name="T46" fmla="*/ 53 w 161"/>
              <a:gd name="T47" fmla="*/ 110 h 186"/>
              <a:gd name="T48" fmla="*/ 52 w 161"/>
              <a:gd name="T49" fmla="*/ 116 h 186"/>
              <a:gd name="T50" fmla="*/ 48 w 161"/>
              <a:gd name="T51" fmla="*/ 120 h 186"/>
              <a:gd name="T52" fmla="*/ 44 w 161"/>
              <a:gd name="T53" fmla="*/ 124 h 186"/>
              <a:gd name="T54" fmla="*/ 39 w 161"/>
              <a:gd name="T55" fmla="*/ 129 h 186"/>
              <a:gd name="T56" fmla="*/ 36 w 161"/>
              <a:gd name="T57" fmla="*/ 133 h 186"/>
              <a:gd name="T58" fmla="*/ 33 w 161"/>
              <a:gd name="T59" fmla="*/ 136 h 186"/>
              <a:gd name="T60" fmla="*/ 30 w 161"/>
              <a:gd name="T61" fmla="*/ 140 h 186"/>
              <a:gd name="T62" fmla="*/ 28 w 161"/>
              <a:gd name="T63" fmla="*/ 146 h 186"/>
              <a:gd name="T64" fmla="*/ 24 w 161"/>
              <a:gd name="T65" fmla="*/ 148 h 186"/>
              <a:gd name="T66" fmla="*/ 19 w 161"/>
              <a:gd name="T67" fmla="*/ 152 h 186"/>
              <a:gd name="T68" fmla="*/ 17 w 161"/>
              <a:gd name="T69" fmla="*/ 157 h 186"/>
              <a:gd name="T70" fmla="*/ 14 w 161"/>
              <a:gd name="T71" fmla="*/ 161 h 186"/>
              <a:gd name="T72" fmla="*/ 11 w 161"/>
              <a:gd name="T73" fmla="*/ 165 h 186"/>
              <a:gd name="T74" fmla="*/ 7 w 161"/>
              <a:gd name="T75" fmla="*/ 172 h 186"/>
              <a:gd name="T76" fmla="*/ 2 w 161"/>
              <a:gd name="T77" fmla="*/ 178 h 186"/>
              <a:gd name="T78" fmla="*/ 0 w 161"/>
              <a:gd name="T79" fmla="*/ 182 h 186"/>
              <a:gd name="T80" fmla="*/ 14 w 161"/>
              <a:gd name="T81" fmla="*/ 185 h 186"/>
              <a:gd name="T82" fmla="*/ 38 w 161"/>
              <a:gd name="T83" fmla="*/ 176 h 186"/>
              <a:gd name="T84" fmla="*/ 58 w 161"/>
              <a:gd name="T85" fmla="*/ 166 h 186"/>
              <a:gd name="T86" fmla="*/ 68 w 161"/>
              <a:gd name="T87" fmla="*/ 160 h 186"/>
              <a:gd name="T88" fmla="*/ 75 w 161"/>
              <a:gd name="T89" fmla="*/ 152 h 186"/>
              <a:gd name="T90" fmla="*/ 86 w 161"/>
              <a:gd name="T91" fmla="*/ 143 h 186"/>
              <a:gd name="T92" fmla="*/ 94 w 161"/>
              <a:gd name="T93" fmla="*/ 133 h 186"/>
              <a:gd name="T94" fmla="*/ 100 w 161"/>
              <a:gd name="T95" fmla="*/ 123 h 186"/>
              <a:gd name="T96" fmla="*/ 107 w 161"/>
              <a:gd name="T97" fmla="*/ 114 h 186"/>
              <a:gd name="T98" fmla="*/ 110 w 161"/>
              <a:gd name="T99" fmla="*/ 98 h 186"/>
              <a:gd name="T100" fmla="*/ 114 w 161"/>
              <a:gd name="T101" fmla="*/ 80 h 186"/>
              <a:gd name="T102" fmla="*/ 115 w 161"/>
              <a:gd name="T103" fmla="*/ 65 h 186"/>
              <a:gd name="T104" fmla="*/ 116 w 161"/>
              <a:gd name="T105" fmla="*/ 55 h 186"/>
              <a:gd name="T106" fmla="*/ 117 w 161"/>
              <a:gd name="T107" fmla="*/ 41 h 186"/>
              <a:gd name="T108" fmla="*/ 120 w 161"/>
              <a:gd name="T109" fmla="*/ 24 h 186"/>
              <a:gd name="T110" fmla="*/ 120 w 161"/>
              <a:gd name="T111" fmla="*/ 13 h 186"/>
              <a:gd name="T112" fmla="*/ 120 w 161"/>
              <a:gd name="T113" fmla="*/ 7 h 186"/>
              <a:gd name="T114" fmla="*/ 115 w 161"/>
              <a:gd name="T115" fmla="*/ 4 h 186"/>
              <a:gd name="T116" fmla="*/ 160 w 161"/>
              <a:gd name="T117" fmla="*/ 51 h 1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1"/>
              <a:gd name="T178" fmla="*/ 0 h 186"/>
              <a:gd name="T179" fmla="*/ 161 w 161"/>
              <a:gd name="T180" fmla="*/ 186 h 1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1" h="186">
                <a:moveTo>
                  <a:pt x="114" y="0"/>
                </a:moveTo>
                <a:lnTo>
                  <a:pt x="116" y="9"/>
                </a:lnTo>
                <a:lnTo>
                  <a:pt x="111" y="18"/>
                </a:lnTo>
                <a:lnTo>
                  <a:pt x="108" y="22"/>
                </a:lnTo>
                <a:lnTo>
                  <a:pt x="107" y="26"/>
                </a:lnTo>
                <a:lnTo>
                  <a:pt x="104" y="31"/>
                </a:lnTo>
                <a:lnTo>
                  <a:pt x="102" y="36"/>
                </a:lnTo>
                <a:lnTo>
                  <a:pt x="98" y="43"/>
                </a:lnTo>
                <a:lnTo>
                  <a:pt x="96" y="49"/>
                </a:lnTo>
                <a:lnTo>
                  <a:pt x="93" y="58"/>
                </a:lnTo>
                <a:lnTo>
                  <a:pt x="92" y="64"/>
                </a:lnTo>
                <a:lnTo>
                  <a:pt x="91" y="68"/>
                </a:lnTo>
                <a:lnTo>
                  <a:pt x="88" y="70"/>
                </a:lnTo>
                <a:lnTo>
                  <a:pt x="85" y="75"/>
                </a:lnTo>
                <a:lnTo>
                  <a:pt x="80" y="78"/>
                </a:lnTo>
                <a:lnTo>
                  <a:pt x="78" y="82"/>
                </a:lnTo>
                <a:lnTo>
                  <a:pt x="74" y="84"/>
                </a:lnTo>
                <a:lnTo>
                  <a:pt x="73" y="89"/>
                </a:lnTo>
                <a:lnTo>
                  <a:pt x="70" y="90"/>
                </a:lnTo>
                <a:lnTo>
                  <a:pt x="69" y="95"/>
                </a:lnTo>
                <a:lnTo>
                  <a:pt x="65" y="98"/>
                </a:lnTo>
                <a:lnTo>
                  <a:pt x="61" y="103"/>
                </a:lnTo>
                <a:lnTo>
                  <a:pt x="57" y="107"/>
                </a:lnTo>
                <a:lnTo>
                  <a:pt x="53" y="110"/>
                </a:lnTo>
                <a:lnTo>
                  <a:pt x="52" y="116"/>
                </a:lnTo>
                <a:lnTo>
                  <a:pt x="48" y="120"/>
                </a:lnTo>
                <a:lnTo>
                  <a:pt x="44" y="124"/>
                </a:lnTo>
                <a:lnTo>
                  <a:pt x="39" y="129"/>
                </a:lnTo>
                <a:lnTo>
                  <a:pt x="36" y="133"/>
                </a:lnTo>
                <a:lnTo>
                  <a:pt x="33" y="136"/>
                </a:lnTo>
                <a:lnTo>
                  <a:pt x="30" y="140"/>
                </a:lnTo>
                <a:lnTo>
                  <a:pt x="28" y="146"/>
                </a:lnTo>
                <a:lnTo>
                  <a:pt x="24" y="148"/>
                </a:lnTo>
                <a:lnTo>
                  <a:pt x="19" y="152"/>
                </a:lnTo>
                <a:lnTo>
                  <a:pt x="17" y="157"/>
                </a:lnTo>
                <a:lnTo>
                  <a:pt x="14" y="161"/>
                </a:lnTo>
                <a:lnTo>
                  <a:pt x="11" y="165"/>
                </a:lnTo>
                <a:lnTo>
                  <a:pt x="7" y="172"/>
                </a:lnTo>
                <a:lnTo>
                  <a:pt x="2" y="178"/>
                </a:lnTo>
                <a:lnTo>
                  <a:pt x="0" y="182"/>
                </a:lnTo>
                <a:lnTo>
                  <a:pt x="14" y="185"/>
                </a:lnTo>
                <a:lnTo>
                  <a:pt x="38" y="176"/>
                </a:lnTo>
                <a:lnTo>
                  <a:pt x="58" y="166"/>
                </a:lnTo>
                <a:lnTo>
                  <a:pt x="68" y="160"/>
                </a:lnTo>
                <a:lnTo>
                  <a:pt x="75" y="152"/>
                </a:lnTo>
                <a:lnTo>
                  <a:pt x="86" y="143"/>
                </a:lnTo>
                <a:lnTo>
                  <a:pt x="94" y="133"/>
                </a:lnTo>
                <a:lnTo>
                  <a:pt x="100" y="123"/>
                </a:lnTo>
                <a:lnTo>
                  <a:pt x="107" y="114"/>
                </a:lnTo>
                <a:lnTo>
                  <a:pt x="110" y="98"/>
                </a:lnTo>
                <a:lnTo>
                  <a:pt x="114" y="80"/>
                </a:lnTo>
                <a:lnTo>
                  <a:pt x="115" y="65"/>
                </a:lnTo>
                <a:lnTo>
                  <a:pt x="116" y="55"/>
                </a:lnTo>
                <a:lnTo>
                  <a:pt x="117" y="41"/>
                </a:lnTo>
                <a:lnTo>
                  <a:pt x="120" y="24"/>
                </a:lnTo>
                <a:lnTo>
                  <a:pt x="120" y="13"/>
                </a:lnTo>
                <a:lnTo>
                  <a:pt x="120" y="7"/>
                </a:lnTo>
                <a:lnTo>
                  <a:pt x="115" y="4"/>
                </a:lnTo>
                <a:lnTo>
                  <a:pt x="160" y="51"/>
                </a:lnTo>
              </a:path>
            </a:pathLst>
          </a:custGeom>
          <a:noFill/>
          <a:ln w="9525" cap="rnd">
            <a:noFill/>
            <a:round/>
            <a:headEnd type="none" w="sm" len="sm"/>
            <a:tailEnd type="none" w="sm" len="sm"/>
          </a:ln>
        </p:spPr>
        <p:txBody>
          <a:bodyPr/>
          <a:lstStyle/>
          <a:p>
            <a:endParaRPr lang="en-US">
              <a:latin typeface="Calibri" pitchFamily="34" charset="0"/>
            </a:endParaRPr>
          </a:p>
        </p:txBody>
      </p:sp>
      <p:sp>
        <p:nvSpPr>
          <p:cNvPr id="1038" name="Freeform 10"/>
          <p:cNvSpPr>
            <a:spLocks/>
          </p:cNvSpPr>
          <p:nvPr/>
        </p:nvSpPr>
        <p:spPr bwMode="auto">
          <a:xfrm>
            <a:off x="4552950" y="3509963"/>
            <a:ext cx="90488" cy="71437"/>
          </a:xfrm>
          <a:custGeom>
            <a:avLst/>
            <a:gdLst>
              <a:gd name="T0" fmla="*/ 12 w 60"/>
              <a:gd name="T1" fmla="*/ 47 h 48"/>
              <a:gd name="T2" fmla="*/ 0 w 60"/>
              <a:gd name="T3" fmla="*/ 40 h 48"/>
              <a:gd name="T4" fmla="*/ 4 w 60"/>
              <a:gd name="T5" fmla="*/ 40 h 48"/>
              <a:gd name="T6" fmla="*/ 7 w 60"/>
              <a:gd name="T7" fmla="*/ 33 h 48"/>
              <a:gd name="T8" fmla="*/ 10 w 60"/>
              <a:gd name="T9" fmla="*/ 28 h 48"/>
              <a:gd name="T10" fmla="*/ 15 w 60"/>
              <a:gd name="T11" fmla="*/ 27 h 48"/>
              <a:gd name="T12" fmla="*/ 20 w 60"/>
              <a:gd name="T13" fmla="*/ 21 h 48"/>
              <a:gd name="T14" fmla="*/ 25 w 60"/>
              <a:gd name="T15" fmla="*/ 16 h 48"/>
              <a:gd name="T16" fmla="*/ 28 w 60"/>
              <a:gd name="T17" fmla="*/ 11 h 48"/>
              <a:gd name="T18" fmla="*/ 32 w 60"/>
              <a:gd name="T19" fmla="*/ 10 h 48"/>
              <a:gd name="T20" fmla="*/ 33 w 60"/>
              <a:gd name="T21" fmla="*/ 5 h 48"/>
              <a:gd name="T22" fmla="*/ 38 w 60"/>
              <a:gd name="T23" fmla="*/ 3 h 48"/>
              <a:gd name="T24" fmla="*/ 43 w 60"/>
              <a:gd name="T25" fmla="*/ 2 h 48"/>
              <a:gd name="T26" fmla="*/ 54 w 60"/>
              <a:gd name="T27" fmla="*/ 0 h 48"/>
              <a:gd name="T28" fmla="*/ 53 w 60"/>
              <a:gd name="T29" fmla="*/ 5 h 48"/>
              <a:gd name="T30" fmla="*/ 46 w 60"/>
              <a:gd name="T31" fmla="*/ 10 h 48"/>
              <a:gd name="T32" fmla="*/ 41 w 60"/>
              <a:gd name="T33" fmla="*/ 13 h 48"/>
              <a:gd name="T34" fmla="*/ 30 w 60"/>
              <a:gd name="T35" fmla="*/ 18 h 48"/>
              <a:gd name="T36" fmla="*/ 26 w 60"/>
              <a:gd name="T37" fmla="*/ 21 h 48"/>
              <a:gd name="T38" fmla="*/ 18 w 60"/>
              <a:gd name="T39" fmla="*/ 30 h 48"/>
              <a:gd name="T40" fmla="*/ 14 w 60"/>
              <a:gd name="T41" fmla="*/ 36 h 48"/>
              <a:gd name="T42" fmla="*/ 14 w 60"/>
              <a:gd name="T43" fmla="*/ 43 h 48"/>
              <a:gd name="T44" fmla="*/ 59 w 60"/>
              <a:gd name="T45" fmla="*/ 47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0"/>
              <a:gd name="T70" fmla="*/ 0 h 48"/>
              <a:gd name="T71" fmla="*/ 60 w 60"/>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0" h="48">
                <a:moveTo>
                  <a:pt x="12" y="47"/>
                </a:moveTo>
                <a:lnTo>
                  <a:pt x="0" y="40"/>
                </a:lnTo>
                <a:lnTo>
                  <a:pt x="4" y="40"/>
                </a:lnTo>
                <a:lnTo>
                  <a:pt x="7" y="33"/>
                </a:lnTo>
                <a:lnTo>
                  <a:pt x="10" y="28"/>
                </a:lnTo>
                <a:lnTo>
                  <a:pt x="15" y="27"/>
                </a:lnTo>
                <a:lnTo>
                  <a:pt x="20" y="21"/>
                </a:lnTo>
                <a:lnTo>
                  <a:pt x="25" y="16"/>
                </a:lnTo>
                <a:lnTo>
                  <a:pt x="28" y="11"/>
                </a:lnTo>
                <a:lnTo>
                  <a:pt x="32" y="10"/>
                </a:lnTo>
                <a:lnTo>
                  <a:pt x="33" y="5"/>
                </a:lnTo>
                <a:lnTo>
                  <a:pt x="38" y="3"/>
                </a:lnTo>
                <a:lnTo>
                  <a:pt x="43" y="2"/>
                </a:lnTo>
                <a:lnTo>
                  <a:pt x="54" y="0"/>
                </a:lnTo>
                <a:lnTo>
                  <a:pt x="53" y="5"/>
                </a:lnTo>
                <a:lnTo>
                  <a:pt x="46" y="10"/>
                </a:lnTo>
                <a:lnTo>
                  <a:pt x="41" y="13"/>
                </a:lnTo>
                <a:lnTo>
                  <a:pt x="30" y="18"/>
                </a:lnTo>
                <a:lnTo>
                  <a:pt x="26" y="21"/>
                </a:lnTo>
                <a:lnTo>
                  <a:pt x="18" y="30"/>
                </a:lnTo>
                <a:lnTo>
                  <a:pt x="14" y="36"/>
                </a:lnTo>
                <a:lnTo>
                  <a:pt x="14" y="43"/>
                </a:lnTo>
                <a:lnTo>
                  <a:pt x="59" y="47"/>
                </a:lnTo>
              </a:path>
            </a:pathLst>
          </a:custGeom>
          <a:solidFill>
            <a:schemeClr val="bg1"/>
          </a:solidFill>
          <a:ln w="12700" cap="rnd">
            <a:solidFill>
              <a:schemeClr val="bg1"/>
            </a:solidFill>
            <a:round/>
            <a:headEnd type="none" w="sm" len="sm"/>
            <a:tailEnd type="none" w="sm" len="sm"/>
          </a:ln>
        </p:spPr>
        <p:txBody>
          <a:bodyPr/>
          <a:lstStyle/>
          <a:p>
            <a:endParaRPr lang="en-US">
              <a:latin typeface="Calibri" pitchFamily="34" charset="0"/>
            </a:endParaRPr>
          </a:p>
        </p:txBody>
      </p:sp>
      <p:graphicFrame>
        <p:nvGraphicFramePr>
          <p:cNvPr id="1027" name="Object 3"/>
          <p:cNvGraphicFramePr>
            <a:graphicFrameLocks/>
          </p:cNvGraphicFramePr>
          <p:nvPr/>
        </p:nvGraphicFramePr>
        <p:xfrm>
          <a:off x="2830513" y="5572125"/>
          <a:ext cx="4284662" cy="250825"/>
        </p:xfrm>
        <a:graphic>
          <a:graphicData uri="http://schemas.openxmlformats.org/presentationml/2006/ole">
            <mc:AlternateContent xmlns:mc="http://schemas.openxmlformats.org/markup-compatibility/2006">
              <mc:Choice xmlns:v="urn:schemas-microsoft-com:vml" Requires="v">
                <p:oleObj spid="_x0000_s1203" name="CorelDRAW!" r:id="rId6" imgW="7715160" imgH="580680" progId="">
                  <p:embed/>
                </p:oleObj>
              </mc:Choice>
              <mc:Fallback>
                <p:oleObj name="CorelDRAW!" r:id="rId6" imgW="7715160" imgH="580680" progId="">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0513" y="5572125"/>
                        <a:ext cx="4284662"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9" name="Picture 12"/>
          <p:cNvPicPr>
            <a:picLocks noChangeArrowheads="1"/>
          </p:cNvPicPr>
          <p:nvPr/>
        </p:nvPicPr>
        <p:blipFill>
          <a:blip r:embed="rId8"/>
          <a:srcRect l="1939" b="3340"/>
          <a:stretch>
            <a:fillRect/>
          </a:stretch>
        </p:blipFill>
        <p:spPr bwMode="auto">
          <a:xfrm>
            <a:off x="2559050" y="1549400"/>
            <a:ext cx="3965575" cy="3811588"/>
          </a:xfrm>
          <a:prstGeom prst="rect">
            <a:avLst/>
          </a:prstGeom>
          <a:solidFill>
            <a:schemeClr val="accent1"/>
          </a:solidFill>
          <a:ln w="9525">
            <a:noFill/>
            <a:miter lim="800000"/>
            <a:headEnd/>
            <a:tailEnd/>
          </a:ln>
        </p:spPr>
      </p:pic>
      <p:graphicFrame>
        <p:nvGraphicFramePr>
          <p:cNvPr id="1028" name="Object 4"/>
          <p:cNvGraphicFramePr>
            <a:graphicFrameLocks/>
          </p:cNvGraphicFramePr>
          <p:nvPr/>
        </p:nvGraphicFramePr>
        <p:xfrm>
          <a:off x="6465888" y="2357438"/>
          <a:ext cx="941387" cy="930275"/>
        </p:xfrm>
        <a:graphic>
          <a:graphicData uri="http://schemas.openxmlformats.org/presentationml/2006/ole">
            <mc:AlternateContent xmlns:mc="http://schemas.openxmlformats.org/markup-compatibility/2006">
              <mc:Choice xmlns:v="urn:schemas-microsoft-com:vml" Requires="v">
                <p:oleObj spid="_x0000_s1204" name="CorelDRAW!" r:id="rId9" imgW="3536640" imgH="3495600" progId="">
                  <p:embed/>
                </p:oleObj>
              </mc:Choice>
              <mc:Fallback>
                <p:oleObj name="CorelDRAW!" r:id="rId9" imgW="3536640" imgH="3495600" progId="">
                  <p:embed/>
                  <p:pic>
                    <p:nvPicPr>
                      <p:cNvPr id="0" name=""/>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65888" y="2357438"/>
                        <a:ext cx="941387" cy="93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0" name="Rectangle 14"/>
          <p:cNvSpPr>
            <a:spLocks noChangeArrowheads="1"/>
          </p:cNvSpPr>
          <p:nvPr/>
        </p:nvSpPr>
        <p:spPr bwMode="auto">
          <a:xfrm>
            <a:off x="7308850" y="3695700"/>
            <a:ext cx="1246188" cy="1752600"/>
          </a:xfrm>
          <a:prstGeom prst="rect">
            <a:avLst/>
          </a:prstGeom>
          <a:noFill/>
          <a:ln w="9525">
            <a:noFill/>
            <a:miter lim="800000"/>
            <a:headEnd/>
            <a:tailEnd/>
          </a:ln>
        </p:spPr>
        <p:txBody>
          <a:bodyPr wrap="none" anchor="ctr"/>
          <a:lstStyle/>
          <a:p>
            <a:endParaRPr lang="en-US">
              <a:latin typeface="Calibri" pitchFamily="34" charset="0"/>
            </a:endParaRPr>
          </a:p>
        </p:txBody>
      </p:sp>
      <p:graphicFrame>
        <p:nvGraphicFramePr>
          <p:cNvPr id="1029" name="Object 5"/>
          <p:cNvGraphicFramePr>
            <a:graphicFrameLocks/>
          </p:cNvGraphicFramePr>
          <p:nvPr/>
        </p:nvGraphicFramePr>
        <p:xfrm>
          <a:off x="2333625" y="4197350"/>
          <a:ext cx="941388" cy="930275"/>
        </p:xfrm>
        <a:graphic>
          <a:graphicData uri="http://schemas.openxmlformats.org/presentationml/2006/ole">
            <mc:AlternateContent xmlns:mc="http://schemas.openxmlformats.org/markup-compatibility/2006">
              <mc:Choice xmlns:v="urn:schemas-microsoft-com:vml" Requires="v">
                <p:oleObj spid="_x0000_s1205" name="CorelDRAW!" r:id="rId11" imgW="3536640" imgH="3495600" progId="">
                  <p:embed/>
                </p:oleObj>
              </mc:Choice>
              <mc:Fallback>
                <p:oleObj name="CorelDRAW!" r:id="rId11" imgW="3536640" imgH="3495600" progId="">
                  <p:embed/>
                  <p:pic>
                    <p:nvPicPr>
                      <p:cNvPr id="0" name=""/>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33625" y="4197350"/>
                        <a:ext cx="941388" cy="93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1" name="Text Box 16"/>
          <p:cNvSpPr txBox="1">
            <a:spLocks noChangeArrowheads="1"/>
          </p:cNvSpPr>
          <p:nvPr/>
        </p:nvSpPr>
        <p:spPr bwMode="auto">
          <a:xfrm>
            <a:off x="508000" y="6500813"/>
            <a:ext cx="7620000" cy="315912"/>
          </a:xfrm>
          <a:prstGeom prst="rect">
            <a:avLst/>
          </a:prstGeom>
          <a:noFill/>
          <a:ln w="12700">
            <a:noFill/>
            <a:miter lim="800000"/>
            <a:headEnd type="none" w="sm" len="sm"/>
            <a:tailEnd type="none" w="sm" len="sm"/>
          </a:ln>
        </p:spPr>
        <p:txBody>
          <a:bodyPr lIns="86493" tIns="43247" rIns="86493" bIns="43247">
            <a:spAutoFit/>
          </a:bodyPr>
          <a:lstStyle/>
          <a:p>
            <a:pPr algn="ctr" defTabSz="865188" eaLnBrk="0" hangingPunct="0">
              <a:spcBef>
                <a:spcPct val="50000"/>
              </a:spcBef>
            </a:pPr>
            <a:endParaRPr lang="en-US" sz="1500"/>
          </a:p>
        </p:txBody>
      </p:sp>
      <p:sp>
        <p:nvSpPr>
          <p:cNvPr id="1042" name="Text Box 17"/>
          <p:cNvSpPr txBox="1">
            <a:spLocks noChangeArrowheads="1"/>
          </p:cNvSpPr>
          <p:nvPr/>
        </p:nvSpPr>
        <p:spPr bwMode="auto">
          <a:xfrm>
            <a:off x="0" y="0"/>
            <a:ext cx="2590800" cy="366713"/>
          </a:xfrm>
          <a:prstGeom prst="rect">
            <a:avLst/>
          </a:prstGeom>
          <a:noFill/>
          <a:ln w="9525">
            <a:noFill/>
            <a:miter lim="800000"/>
            <a:headEnd/>
            <a:tailEnd/>
          </a:ln>
        </p:spPr>
        <p:txBody>
          <a:bodyPr>
            <a:spAutoFit/>
          </a:bodyPr>
          <a:lstStyle/>
          <a:p>
            <a:pPr>
              <a:spcBef>
                <a:spcPct val="50000"/>
              </a:spcBef>
            </a:pPr>
            <a:r>
              <a:rPr lang="en-US" b="1" i="1" dirty="0">
                <a:solidFill>
                  <a:srgbClr val="7BA79D"/>
                </a:solidFill>
                <a:latin typeface="Book Antiqua" panose="02040602050305030304" pitchFamily="18" charset="0"/>
              </a:rPr>
              <a:t>Theoretical Model</a:t>
            </a:r>
          </a:p>
        </p:txBody>
      </p:sp>
    </p:spTree>
    <p:extLst>
      <p:ext uri="{BB962C8B-B14F-4D97-AF65-F5344CB8AC3E}">
        <p14:creationId xmlns:p14="http://schemas.microsoft.com/office/powerpoint/2010/main" val="26834891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algn="ctr"/>
            <a:r>
              <a:rPr lang="en-US" dirty="0" smtClean="0"/>
              <a:t>Implementation Research</a:t>
            </a:r>
            <a:endParaRPr lang="en-US" dirty="0"/>
          </a:p>
        </p:txBody>
      </p:sp>
      <p:sp>
        <p:nvSpPr>
          <p:cNvPr id="3" name="Content Placeholder 2"/>
          <p:cNvSpPr>
            <a:spLocks noGrp="1"/>
          </p:cNvSpPr>
          <p:nvPr>
            <p:ph idx="1"/>
          </p:nvPr>
        </p:nvSpPr>
        <p:spPr>
          <a:xfrm>
            <a:off x="324465" y="1981200"/>
            <a:ext cx="8667135" cy="4648200"/>
          </a:xfrm>
        </p:spPr>
        <p:txBody>
          <a:bodyPr>
            <a:normAutofit/>
          </a:bodyPr>
          <a:lstStyle/>
          <a:p>
            <a:pPr>
              <a:lnSpc>
                <a:spcPct val="90000"/>
              </a:lnSpc>
            </a:pPr>
            <a:r>
              <a:rPr lang="en-US" sz="2400" dirty="0" smtClean="0">
                <a:solidFill>
                  <a:schemeClr val="tx1">
                    <a:lumMod val="75000"/>
                  </a:schemeClr>
                </a:solidFill>
              </a:rPr>
              <a:t>Families vary in how much they are presently involved.</a:t>
            </a:r>
          </a:p>
          <a:p>
            <a:pPr marL="45720" indent="0">
              <a:lnSpc>
                <a:spcPct val="90000"/>
              </a:lnSpc>
              <a:buNone/>
            </a:pPr>
            <a:endParaRPr lang="en-US" sz="900" dirty="0" smtClean="0">
              <a:solidFill>
                <a:schemeClr val="tx1">
                  <a:lumMod val="75000"/>
                </a:schemeClr>
              </a:solidFill>
            </a:endParaRPr>
          </a:p>
          <a:p>
            <a:pPr>
              <a:lnSpc>
                <a:spcPct val="90000"/>
              </a:lnSpc>
            </a:pPr>
            <a:r>
              <a:rPr lang="en-US" sz="2400" dirty="0" smtClean="0">
                <a:solidFill>
                  <a:schemeClr val="tx1">
                    <a:lumMod val="75000"/>
                  </a:schemeClr>
                </a:solidFill>
              </a:rPr>
              <a:t>Students need multiple sources of support to succeed in school and in their communities.</a:t>
            </a:r>
          </a:p>
          <a:p>
            <a:pPr marL="45720" indent="0">
              <a:lnSpc>
                <a:spcPct val="90000"/>
              </a:lnSpc>
              <a:buNone/>
            </a:pPr>
            <a:endParaRPr lang="en-US" sz="900" dirty="0" smtClean="0">
              <a:solidFill>
                <a:schemeClr val="tx1">
                  <a:lumMod val="75000"/>
                </a:schemeClr>
              </a:solidFill>
            </a:endParaRPr>
          </a:p>
          <a:p>
            <a:pPr>
              <a:lnSpc>
                <a:spcPct val="90000"/>
              </a:lnSpc>
            </a:pPr>
            <a:r>
              <a:rPr lang="en-US" sz="2400" dirty="0" smtClean="0">
                <a:solidFill>
                  <a:schemeClr val="tx1">
                    <a:lumMod val="75000"/>
                  </a:schemeClr>
                </a:solidFill>
              </a:rPr>
              <a:t>Teachers and administrators may be initially hesitant to increasing family involvement.</a:t>
            </a:r>
          </a:p>
          <a:p>
            <a:pPr marL="45720" indent="0">
              <a:lnSpc>
                <a:spcPct val="90000"/>
              </a:lnSpc>
              <a:buNone/>
            </a:pPr>
            <a:endParaRPr lang="en-US" sz="900" dirty="0" smtClean="0">
              <a:solidFill>
                <a:schemeClr val="tx1">
                  <a:lumMod val="75000"/>
                </a:schemeClr>
              </a:solidFill>
            </a:endParaRPr>
          </a:p>
          <a:p>
            <a:pPr>
              <a:lnSpc>
                <a:spcPct val="90000"/>
              </a:lnSpc>
            </a:pPr>
            <a:r>
              <a:rPr lang="en-US" sz="2400" dirty="0" smtClean="0">
                <a:solidFill>
                  <a:schemeClr val="tx1">
                    <a:lumMod val="75000"/>
                  </a:schemeClr>
                </a:solidFill>
              </a:rPr>
              <a:t>Teachers, administrators, and external supports need </a:t>
            </a:r>
            <a:r>
              <a:rPr lang="en-US" sz="2400" dirty="0" err="1" smtClean="0">
                <a:solidFill>
                  <a:schemeClr val="tx1">
                    <a:lumMod val="75000"/>
                  </a:schemeClr>
                </a:solidFill>
              </a:rPr>
              <a:t>inservice</a:t>
            </a:r>
            <a:r>
              <a:rPr lang="en-US" sz="2400" dirty="0" smtClean="0">
                <a:solidFill>
                  <a:schemeClr val="tx1">
                    <a:lumMod val="75000"/>
                  </a:schemeClr>
                </a:solidFill>
              </a:rPr>
              <a:t>, </a:t>
            </a:r>
            <a:r>
              <a:rPr lang="en-US" sz="2400" dirty="0" err="1" smtClean="0">
                <a:solidFill>
                  <a:schemeClr val="tx1">
                    <a:lumMod val="75000"/>
                  </a:schemeClr>
                </a:solidFill>
              </a:rPr>
              <a:t>preservice</a:t>
            </a:r>
            <a:r>
              <a:rPr lang="en-US" sz="2400" dirty="0" smtClean="0">
                <a:solidFill>
                  <a:schemeClr val="tx1">
                    <a:lumMod val="75000"/>
                  </a:schemeClr>
                </a:solidFill>
              </a:rPr>
              <a:t>, and advanced education on partnerships.</a:t>
            </a:r>
          </a:p>
          <a:p>
            <a:pPr marL="45720" indent="0">
              <a:lnSpc>
                <a:spcPct val="90000"/>
              </a:lnSpc>
              <a:buNone/>
            </a:pPr>
            <a:endParaRPr lang="en-US" sz="900" dirty="0" smtClean="0">
              <a:solidFill>
                <a:schemeClr val="tx1">
                  <a:lumMod val="75000"/>
                </a:schemeClr>
              </a:solidFill>
            </a:endParaRPr>
          </a:p>
          <a:p>
            <a:pPr>
              <a:lnSpc>
                <a:spcPct val="90000"/>
              </a:lnSpc>
            </a:pPr>
            <a:r>
              <a:rPr lang="en-US" sz="2400" dirty="0" smtClean="0">
                <a:solidFill>
                  <a:schemeClr val="tx1">
                    <a:lumMod val="75000"/>
                  </a:schemeClr>
                </a:solidFill>
              </a:rPr>
              <a:t>Schools must reach out in order to involve all families.</a:t>
            </a:r>
          </a:p>
          <a:p>
            <a:endParaRPr lang="en-US" b="1" dirty="0"/>
          </a:p>
        </p:txBody>
      </p:sp>
      <p:sp>
        <p:nvSpPr>
          <p:cNvPr id="4" name="Text Box 5"/>
          <p:cNvSpPr txBox="1">
            <a:spLocks noChangeArrowheads="1"/>
          </p:cNvSpPr>
          <p:nvPr/>
        </p:nvSpPr>
        <p:spPr bwMode="auto">
          <a:xfrm>
            <a:off x="0" y="6535738"/>
            <a:ext cx="9144000" cy="210449"/>
          </a:xfrm>
          <a:prstGeom prst="rect">
            <a:avLst/>
          </a:prstGeom>
          <a:noFill/>
          <a:ln w="12700">
            <a:noFill/>
            <a:miter lim="800000"/>
            <a:headEnd type="none" w="sm" len="sm"/>
            <a:tailEnd type="none" w="sm" len="sm"/>
          </a:ln>
          <a:effectLst/>
        </p:spPr>
        <p:txBody>
          <a:bodyPr lIns="86493" tIns="43247" rIns="86493" bIns="43247">
            <a:spAutoFit/>
          </a:bodyPr>
          <a:lstStyle/>
          <a:p>
            <a:pPr defTabSz="865188" eaLnBrk="0" hangingPunct="0">
              <a:spcBef>
                <a:spcPct val="50000"/>
              </a:spcBef>
            </a:pPr>
            <a:r>
              <a:rPr lang="en-US" sz="800" dirty="0" smtClean="0">
                <a:latin typeface="Arial Narrow" pitchFamily="34" charset="0"/>
              </a:rPr>
              <a:t>Epstein</a:t>
            </a:r>
            <a:r>
              <a:rPr lang="en-US" sz="800" dirty="0">
                <a:latin typeface="Arial Narrow" pitchFamily="34" charset="0"/>
              </a:rPr>
              <a:t>, J. L</a:t>
            </a:r>
            <a:r>
              <a:rPr lang="en-US" sz="800" dirty="0" smtClean="0">
                <a:latin typeface="Arial Narrow" pitchFamily="34" charset="0"/>
              </a:rPr>
              <a:t>. et al. </a:t>
            </a:r>
            <a:r>
              <a:rPr lang="en-US" sz="800" dirty="0">
                <a:latin typeface="Arial Narrow" pitchFamily="34" charset="0"/>
              </a:rPr>
              <a:t>(</a:t>
            </a:r>
            <a:r>
              <a:rPr lang="en-US" sz="800" dirty="0" smtClean="0">
                <a:latin typeface="Arial Narrow" pitchFamily="34" charset="0"/>
              </a:rPr>
              <a:t>2009).  </a:t>
            </a:r>
            <a:r>
              <a:rPr lang="en-US" sz="800" i="1" dirty="0">
                <a:latin typeface="Arial Narrow" pitchFamily="34" charset="0"/>
              </a:rPr>
              <a:t>School, Family, and Community Partnerships:  </a:t>
            </a:r>
            <a:r>
              <a:rPr lang="en-US" sz="800" i="1" dirty="0" smtClean="0">
                <a:latin typeface="Arial Narrow" pitchFamily="34" charset="0"/>
              </a:rPr>
              <a:t>Your Handbook </a:t>
            </a:r>
            <a:r>
              <a:rPr lang="en-US" sz="800" i="1" dirty="0">
                <a:latin typeface="Arial Narrow" pitchFamily="34" charset="0"/>
              </a:rPr>
              <a:t>for Action </a:t>
            </a:r>
            <a:r>
              <a:rPr lang="en-US" sz="800" i="1" dirty="0" smtClean="0">
                <a:latin typeface="Arial Narrow" pitchFamily="34" charset="0"/>
              </a:rPr>
              <a:t>(Third </a:t>
            </a:r>
            <a:r>
              <a:rPr lang="en-US" sz="800" i="1" dirty="0">
                <a:latin typeface="Arial Narrow" pitchFamily="34" charset="0"/>
              </a:rPr>
              <a:t>Edition).  </a:t>
            </a:r>
            <a:r>
              <a:rPr lang="en-US" sz="800" dirty="0" smtClean="0">
                <a:latin typeface="Arial Narrow" pitchFamily="34" charset="0"/>
              </a:rPr>
              <a:t>Thousand </a:t>
            </a:r>
            <a:r>
              <a:rPr lang="en-US" sz="800" dirty="0">
                <a:latin typeface="Arial Narrow" pitchFamily="34" charset="0"/>
              </a:rPr>
              <a:t>Oaks, CA:  Corwin Press.</a:t>
            </a:r>
          </a:p>
        </p:txBody>
      </p:sp>
    </p:spTree>
    <p:extLst>
      <p:ext uri="{BB962C8B-B14F-4D97-AF65-F5344CB8AC3E}">
        <p14:creationId xmlns:p14="http://schemas.microsoft.com/office/powerpoint/2010/main" val="3610839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51619"/>
            <a:ext cx="9144000" cy="1143000"/>
          </a:xfrm>
        </p:spPr>
        <p:txBody>
          <a:bodyPr>
            <a:normAutofit fontScale="90000"/>
          </a:bodyPr>
          <a:lstStyle/>
          <a:p>
            <a:pPr algn="ctr"/>
            <a:r>
              <a:rPr lang="en-US" sz="3200" b="1" dirty="0">
                <a:solidFill>
                  <a:schemeClr val="hlink"/>
                </a:solidFill>
              </a:rPr>
              <a:t/>
            </a:r>
            <a:br>
              <a:rPr lang="en-US" sz="3200" b="1" dirty="0">
                <a:solidFill>
                  <a:schemeClr val="hlink"/>
                </a:solidFill>
              </a:rPr>
            </a:br>
            <a:r>
              <a:rPr lang="en-US" sz="4000" dirty="0" smtClean="0"/>
              <a:t>Partnership Structure Development</a:t>
            </a:r>
            <a:endParaRPr lang="en-US" sz="4000" dirty="0"/>
          </a:p>
        </p:txBody>
      </p:sp>
      <p:sp>
        <p:nvSpPr>
          <p:cNvPr id="18435" name="Rectangle 3"/>
          <p:cNvSpPr>
            <a:spLocks noGrp="1" noChangeArrowheads="1"/>
          </p:cNvSpPr>
          <p:nvPr>
            <p:ph idx="1"/>
          </p:nvPr>
        </p:nvSpPr>
        <p:spPr>
          <a:xfrm>
            <a:off x="103239" y="1905000"/>
            <a:ext cx="8812161" cy="4419600"/>
          </a:xfrm>
        </p:spPr>
        <p:txBody>
          <a:bodyPr>
            <a:normAutofit/>
          </a:bodyPr>
          <a:lstStyle/>
          <a:p>
            <a:pPr>
              <a:lnSpc>
                <a:spcPct val="90000"/>
              </a:lnSpc>
            </a:pPr>
            <a:r>
              <a:rPr lang="en-US" sz="2600" dirty="0" smtClean="0">
                <a:solidFill>
                  <a:schemeClr val="tx1">
                    <a:lumMod val="75000"/>
                  </a:schemeClr>
                </a:solidFill>
              </a:rPr>
              <a:t>Structures </a:t>
            </a:r>
            <a:r>
              <a:rPr lang="en-US" sz="2600" dirty="0">
                <a:solidFill>
                  <a:schemeClr val="tx1">
                    <a:lumMod val="75000"/>
                  </a:schemeClr>
                </a:solidFill>
              </a:rPr>
              <a:t>and </a:t>
            </a:r>
            <a:r>
              <a:rPr lang="en-US" sz="2600" dirty="0" smtClean="0">
                <a:solidFill>
                  <a:schemeClr val="tx1">
                    <a:lumMod val="75000"/>
                  </a:schemeClr>
                </a:solidFill>
              </a:rPr>
              <a:t>practices </a:t>
            </a:r>
            <a:r>
              <a:rPr lang="en-US" sz="2600" dirty="0">
                <a:solidFill>
                  <a:schemeClr val="tx1">
                    <a:lumMod val="75000"/>
                  </a:schemeClr>
                </a:solidFill>
              </a:rPr>
              <a:t>of partnership make a difference</a:t>
            </a:r>
            <a:r>
              <a:rPr lang="en-US" sz="2600" dirty="0" smtClean="0">
                <a:solidFill>
                  <a:schemeClr val="tx1">
                    <a:lumMod val="75000"/>
                  </a:schemeClr>
                </a:solidFill>
              </a:rPr>
              <a:t>.</a:t>
            </a:r>
          </a:p>
          <a:p>
            <a:pPr>
              <a:lnSpc>
                <a:spcPct val="90000"/>
              </a:lnSpc>
            </a:pPr>
            <a:endParaRPr lang="en-US" sz="1000" dirty="0">
              <a:solidFill>
                <a:schemeClr val="tx1">
                  <a:lumMod val="75000"/>
                </a:schemeClr>
              </a:solidFill>
            </a:endParaRPr>
          </a:p>
          <a:p>
            <a:pPr>
              <a:lnSpc>
                <a:spcPct val="90000"/>
              </a:lnSpc>
            </a:pPr>
            <a:r>
              <a:rPr lang="en-US" sz="2600" dirty="0" smtClean="0">
                <a:solidFill>
                  <a:schemeClr val="tx1">
                    <a:lumMod val="75000"/>
                  </a:schemeClr>
                </a:solidFill>
              </a:rPr>
              <a:t>Subject-specific practices assist students’ learning.</a:t>
            </a:r>
          </a:p>
          <a:p>
            <a:pPr>
              <a:lnSpc>
                <a:spcPct val="90000"/>
              </a:lnSpc>
            </a:pPr>
            <a:endParaRPr lang="en-US" sz="1000" dirty="0">
              <a:solidFill>
                <a:schemeClr val="tx1">
                  <a:lumMod val="75000"/>
                </a:schemeClr>
              </a:solidFill>
            </a:endParaRPr>
          </a:p>
          <a:p>
            <a:pPr>
              <a:lnSpc>
                <a:spcPct val="90000"/>
              </a:lnSpc>
            </a:pPr>
            <a:r>
              <a:rPr lang="en-US" sz="2600" dirty="0">
                <a:solidFill>
                  <a:schemeClr val="tx1">
                    <a:lumMod val="75000"/>
                  </a:schemeClr>
                </a:solidFill>
              </a:rPr>
              <a:t>Teachers who use practices of partnership are more likely to report that all </a:t>
            </a:r>
            <a:r>
              <a:rPr lang="en-US" sz="2600" dirty="0" smtClean="0">
                <a:solidFill>
                  <a:schemeClr val="tx1">
                    <a:lumMod val="75000"/>
                  </a:schemeClr>
                </a:solidFill>
              </a:rPr>
              <a:t>families </a:t>
            </a:r>
            <a:r>
              <a:rPr lang="en-US" sz="2600" dirty="0">
                <a:solidFill>
                  <a:schemeClr val="tx1">
                    <a:lumMod val="75000"/>
                  </a:schemeClr>
                </a:solidFill>
              </a:rPr>
              <a:t>can help their </a:t>
            </a:r>
            <a:r>
              <a:rPr lang="en-US" sz="2600" dirty="0" smtClean="0">
                <a:solidFill>
                  <a:schemeClr val="tx1">
                    <a:lumMod val="75000"/>
                  </a:schemeClr>
                </a:solidFill>
              </a:rPr>
              <a:t>children.</a:t>
            </a:r>
          </a:p>
          <a:p>
            <a:pPr>
              <a:lnSpc>
                <a:spcPct val="90000"/>
              </a:lnSpc>
            </a:pPr>
            <a:endParaRPr lang="en-US" sz="1000" dirty="0">
              <a:solidFill>
                <a:schemeClr val="tx1">
                  <a:lumMod val="75000"/>
                </a:schemeClr>
              </a:solidFill>
            </a:endParaRPr>
          </a:p>
          <a:p>
            <a:pPr>
              <a:lnSpc>
                <a:spcPct val="90000"/>
              </a:lnSpc>
            </a:pPr>
            <a:r>
              <a:rPr lang="en-US" sz="2600" dirty="0" smtClean="0">
                <a:solidFill>
                  <a:schemeClr val="tx1">
                    <a:lumMod val="75000"/>
                  </a:schemeClr>
                </a:solidFill>
              </a:rPr>
              <a:t>Structures </a:t>
            </a:r>
            <a:r>
              <a:rPr lang="en-US" sz="2600" dirty="0">
                <a:solidFill>
                  <a:schemeClr val="tx1">
                    <a:lumMod val="75000"/>
                  </a:schemeClr>
                </a:solidFill>
              </a:rPr>
              <a:t>will be most useful to schools and to families if they are </a:t>
            </a:r>
            <a:r>
              <a:rPr lang="en-US" sz="2600" dirty="0">
                <a:solidFill>
                  <a:schemeClr val="accent1">
                    <a:lumMod val="75000"/>
                  </a:schemeClr>
                </a:solidFill>
              </a:rPr>
              <a:t>customized, comprehensive, </a:t>
            </a:r>
            <a:r>
              <a:rPr lang="en-US" sz="2600" dirty="0">
                <a:solidFill>
                  <a:schemeClr val="tx1">
                    <a:lumMod val="75000"/>
                  </a:schemeClr>
                </a:solidFill>
              </a:rPr>
              <a:t>and</a:t>
            </a:r>
            <a:r>
              <a:rPr lang="en-US" sz="2600" dirty="0">
                <a:solidFill>
                  <a:schemeClr val="accent1">
                    <a:lumMod val="75000"/>
                  </a:schemeClr>
                </a:solidFill>
              </a:rPr>
              <a:t> continually improved </a:t>
            </a:r>
            <a:r>
              <a:rPr lang="en-US" sz="2600" dirty="0">
                <a:solidFill>
                  <a:schemeClr val="tx1">
                    <a:lumMod val="75000"/>
                  </a:schemeClr>
                </a:solidFill>
              </a:rPr>
              <a:t>to help meet important goals for students.</a:t>
            </a:r>
          </a:p>
        </p:txBody>
      </p:sp>
      <p:sp>
        <p:nvSpPr>
          <p:cNvPr id="18437" name="Text Box 5"/>
          <p:cNvSpPr txBox="1">
            <a:spLocks noChangeArrowheads="1"/>
          </p:cNvSpPr>
          <p:nvPr/>
        </p:nvSpPr>
        <p:spPr bwMode="auto">
          <a:xfrm>
            <a:off x="0" y="6535738"/>
            <a:ext cx="9144000" cy="210449"/>
          </a:xfrm>
          <a:prstGeom prst="rect">
            <a:avLst/>
          </a:prstGeom>
          <a:noFill/>
          <a:ln w="12700">
            <a:noFill/>
            <a:miter lim="800000"/>
            <a:headEnd type="none" w="sm" len="sm"/>
            <a:tailEnd type="none" w="sm" len="sm"/>
          </a:ln>
          <a:effectLst/>
        </p:spPr>
        <p:txBody>
          <a:bodyPr lIns="86493" tIns="43247" rIns="86493" bIns="43247">
            <a:spAutoFit/>
          </a:bodyPr>
          <a:lstStyle/>
          <a:p>
            <a:pPr defTabSz="865188" eaLnBrk="0" hangingPunct="0">
              <a:spcBef>
                <a:spcPct val="50000"/>
              </a:spcBef>
            </a:pPr>
            <a:r>
              <a:rPr lang="en-US" sz="800" dirty="0" smtClean="0">
                <a:latin typeface="Arial Narrow" pitchFamily="34" charset="0"/>
              </a:rPr>
              <a:t>Epstein</a:t>
            </a:r>
            <a:r>
              <a:rPr lang="en-US" sz="800" dirty="0">
                <a:latin typeface="Arial Narrow" pitchFamily="34" charset="0"/>
              </a:rPr>
              <a:t>, J. L</a:t>
            </a:r>
            <a:r>
              <a:rPr lang="en-US" sz="800" dirty="0" smtClean="0">
                <a:latin typeface="Arial Narrow" pitchFamily="34" charset="0"/>
              </a:rPr>
              <a:t>. et al. </a:t>
            </a:r>
            <a:r>
              <a:rPr lang="en-US" sz="800" dirty="0">
                <a:latin typeface="Arial Narrow" pitchFamily="34" charset="0"/>
              </a:rPr>
              <a:t>(</a:t>
            </a:r>
            <a:r>
              <a:rPr lang="en-US" sz="800" dirty="0" smtClean="0">
                <a:latin typeface="Arial Narrow" pitchFamily="34" charset="0"/>
              </a:rPr>
              <a:t>2009).  </a:t>
            </a:r>
            <a:r>
              <a:rPr lang="en-US" sz="800" i="1" dirty="0">
                <a:latin typeface="Arial Narrow" pitchFamily="34" charset="0"/>
              </a:rPr>
              <a:t>School, Family, and Community Partnerships:  </a:t>
            </a:r>
            <a:r>
              <a:rPr lang="en-US" sz="800" i="1" dirty="0" smtClean="0">
                <a:latin typeface="Arial Narrow" pitchFamily="34" charset="0"/>
              </a:rPr>
              <a:t>Your Handbook </a:t>
            </a:r>
            <a:r>
              <a:rPr lang="en-US" sz="800" i="1" dirty="0">
                <a:latin typeface="Arial Narrow" pitchFamily="34" charset="0"/>
              </a:rPr>
              <a:t>for Action </a:t>
            </a:r>
            <a:r>
              <a:rPr lang="en-US" sz="800" i="1" dirty="0" smtClean="0">
                <a:latin typeface="Arial Narrow" pitchFamily="34" charset="0"/>
              </a:rPr>
              <a:t>(Third </a:t>
            </a:r>
            <a:r>
              <a:rPr lang="en-US" sz="800" i="1" dirty="0">
                <a:latin typeface="Arial Narrow" pitchFamily="34" charset="0"/>
              </a:rPr>
              <a:t>Edition).  </a:t>
            </a:r>
            <a:r>
              <a:rPr lang="en-US" sz="800" dirty="0" smtClean="0">
                <a:latin typeface="Arial Narrow" pitchFamily="34" charset="0"/>
              </a:rPr>
              <a:t>Thousand </a:t>
            </a:r>
            <a:r>
              <a:rPr lang="en-US" sz="800" dirty="0">
                <a:latin typeface="Arial Narrow" pitchFamily="34" charset="0"/>
              </a:rPr>
              <a:t>Oaks, CA:  Corwin Press.</a:t>
            </a:r>
          </a:p>
        </p:txBody>
      </p:sp>
    </p:spTree>
    <p:extLst>
      <p:ext uri="{BB962C8B-B14F-4D97-AF65-F5344CB8AC3E}">
        <p14:creationId xmlns:p14="http://schemas.microsoft.com/office/powerpoint/2010/main" val="1880428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solidFill>
                  <a:schemeClr val="accent1">
                    <a:lumMod val="75000"/>
                  </a:schemeClr>
                </a:solidFill>
              </a:rPr>
              <a:t>Academic Press</a:t>
            </a:r>
          </a:p>
          <a:p>
            <a:pPr lvl="1"/>
            <a:r>
              <a:rPr lang="en-US" b="1" dirty="0" smtClean="0">
                <a:solidFill>
                  <a:schemeClr val="tx1">
                    <a:lumMod val="75000"/>
                  </a:schemeClr>
                </a:solidFill>
              </a:rPr>
              <a:t>Clear content</a:t>
            </a:r>
          </a:p>
          <a:p>
            <a:pPr lvl="1"/>
            <a:r>
              <a:rPr lang="en-US" b="1" dirty="0" smtClean="0">
                <a:solidFill>
                  <a:schemeClr val="tx1">
                    <a:lumMod val="75000"/>
                  </a:schemeClr>
                </a:solidFill>
              </a:rPr>
              <a:t>High expectations</a:t>
            </a:r>
          </a:p>
          <a:p>
            <a:pPr lvl="1"/>
            <a:r>
              <a:rPr lang="en-US" b="1" dirty="0" smtClean="0">
                <a:solidFill>
                  <a:schemeClr val="tx1">
                    <a:lumMod val="75000"/>
                  </a:schemeClr>
                </a:solidFill>
              </a:rPr>
              <a:t>Accountability for performance</a:t>
            </a:r>
          </a:p>
          <a:p>
            <a:r>
              <a:rPr lang="en-US" u="sng" dirty="0" smtClean="0">
                <a:solidFill>
                  <a:schemeClr val="accent1">
                    <a:lumMod val="75000"/>
                  </a:schemeClr>
                </a:solidFill>
              </a:rPr>
              <a:t>Social Support</a:t>
            </a:r>
          </a:p>
          <a:p>
            <a:pPr lvl="1"/>
            <a:r>
              <a:rPr lang="en-US" b="1" dirty="0" smtClean="0">
                <a:solidFill>
                  <a:schemeClr val="tx1">
                    <a:lumMod val="75000"/>
                  </a:schemeClr>
                </a:solidFill>
              </a:rPr>
              <a:t>Strong social ties with adults in and out of school</a:t>
            </a:r>
          </a:p>
          <a:p>
            <a:r>
              <a:rPr lang="en-US" u="sng" dirty="0" smtClean="0">
                <a:solidFill>
                  <a:schemeClr val="accent1">
                    <a:lumMod val="75000"/>
                  </a:schemeClr>
                </a:solidFill>
              </a:rPr>
              <a:t>Results when Both are Present</a:t>
            </a:r>
          </a:p>
          <a:p>
            <a:pPr lvl="1"/>
            <a:r>
              <a:rPr lang="en-US" b="1" dirty="0" smtClean="0">
                <a:solidFill>
                  <a:schemeClr val="tx1">
                    <a:lumMod val="75000"/>
                  </a:schemeClr>
                </a:solidFill>
              </a:rPr>
              <a:t>Four times yearly growth in math</a:t>
            </a:r>
          </a:p>
          <a:p>
            <a:pPr lvl="1"/>
            <a:r>
              <a:rPr lang="en-US" b="1" dirty="0" smtClean="0">
                <a:solidFill>
                  <a:schemeClr val="tx1">
                    <a:lumMod val="75000"/>
                  </a:schemeClr>
                </a:solidFill>
              </a:rPr>
              <a:t>Three times yearly growth in English</a:t>
            </a:r>
            <a:endParaRPr lang="en-US" b="1" dirty="0">
              <a:solidFill>
                <a:schemeClr val="tx1">
                  <a:lumMod val="75000"/>
                </a:schemeClr>
              </a:solidFill>
            </a:endParaRPr>
          </a:p>
        </p:txBody>
      </p:sp>
      <p:sp>
        <p:nvSpPr>
          <p:cNvPr id="3" name="Title 2"/>
          <p:cNvSpPr>
            <a:spLocks noGrp="1"/>
          </p:cNvSpPr>
          <p:nvPr>
            <p:ph type="title"/>
          </p:nvPr>
        </p:nvSpPr>
        <p:spPr/>
        <p:txBody>
          <a:bodyPr/>
          <a:lstStyle/>
          <a:p>
            <a:r>
              <a:rPr lang="en-US" dirty="0" smtClean="0"/>
              <a:t>Link to Student Achievement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
        <p:nvSpPr>
          <p:cNvPr id="5" name="Text Box 5"/>
          <p:cNvSpPr txBox="1">
            <a:spLocks noChangeArrowheads="1"/>
          </p:cNvSpPr>
          <p:nvPr/>
        </p:nvSpPr>
        <p:spPr bwMode="auto">
          <a:xfrm>
            <a:off x="0" y="6535738"/>
            <a:ext cx="9144000" cy="210449"/>
          </a:xfrm>
          <a:prstGeom prst="rect">
            <a:avLst/>
          </a:prstGeom>
          <a:noFill/>
          <a:ln w="12700">
            <a:noFill/>
            <a:miter lim="800000"/>
            <a:headEnd type="none" w="sm" len="sm"/>
            <a:tailEnd type="none" w="sm" len="sm"/>
          </a:ln>
          <a:effectLst/>
        </p:spPr>
        <p:txBody>
          <a:bodyPr lIns="86493" tIns="43247" rIns="86493" bIns="43247">
            <a:spAutoFit/>
          </a:bodyPr>
          <a:lstStyle/>
          <a:p>
            <a:pPr defTabSz="865188" eaLnBrk="0" hangingPunct="0">
              <a:spcBef>
                <a:spcPct val="50000"/>
              </a:spcBef>
            </a:pPr>
            <a:r>
              <a:rPr lang="en-US" sz="800" dirty="0" smtClean="0">
                <a:latin typeface="Arial Narrow" pitchFamily="34" charset="0"/>
              </a:rPr>
              <a:t>Lee, V.E. et al. (1999). </a:t>
            </a:r>
            <a:r>
              <a:rPr lang="en-US" sz="800" i="1" dirty="0" smtClean="0">
                <a:latin typeface="Arial Narrow" pitchFamily="34" charset="0"/>
              </a:rPr>
              <a:t>Social support, academic press, and student achievement: A view from the middle grades in Chicago </a:t>
            </a:r>
            <a:r>
              <a:rPr lang="en-US" sz="800" dirty="0" smtClean="0">
                <a:latin typeface="Arial Narrow" pitchFamily="34" charset="0"/>
              </a:rPr>
              <a:t>.</a:t>
            </a:r>
            <a:endParaRPr lang="en-US" sz="800" dirty="0">
              <a:latin typeface="Arial Narrow" pitchFamily="34" charset="0"/>
            </a:endParaRPr>
          </a:p>
        </p:txBody>
      </p:sp>
    </p:spTree>
    <p:extLst>
      <p:ext uri="{BB962C8B-B14F-4D97-AF65-F5344CB8AC3E}">
        <p14:creationId xmlns:p14="http://schemas.microsoft.com/office/powerpoint/2010/main" val="634266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solidFill>
                  <a:schemeClr val="accent1">
                    <a:lumMod val="75000"/>
                  </a:schemeClr>
                </a:solidFill>
              </a:rPr>
              <a:t>Direct Services to Families Placed at Risk</a:t>
            </a:r>
          </a:p>
          <a:p>
            <a:pPr lvl="1"/>
            <a:r>
              <a:rPr lang="en-US" b="1" dirty="0" smtClean="0">
                <a:solidFill>
                  <a:schemeClr val="tx1">
                    <a:lumMod val="75000"/>
                  </a:schemeClr>
                </a:solidFill>
              </a:rPr>
              <a:t>Greater levels of learning at home</a:t>
            </a:r>
          </a:p>
          <a:p>
            <a:pPr lvl="1"/>
            <a:r>
              <a:rPr lang="en-US" b="1" dirty="0" smtClean="0">
                <a:solidFill>
                  <a:schemeClr val="tx1">
                    <a:lumMod val="75000"/>
                  </a:schemeClr>
                </a:solidFill>
              </a:rPr>
              <a:t>Higher levels of home-school communications</a:t>
            </a:r>
          </a:p>
          <a:p>
            <a:pPr lvl="1"/>
            <a:r>
              <a:rPr lang="en-US" b="1" dirty="0" smtClean="0">
                <a:solidFill>
                  <a:schemeClr val="tx1">
                    <a:lumMod val="75000"/>
                  </a:schemeClr>
                </a:solidFill>
              </a:rPr>
              <a:t>More positive feelings toward school and school personnel</a:t>
            </a:r>
          </a:p>
          <a:p>
            <a:r>
              <a:rPr lang="en-US" u="sng" dirty="0" smtClean="0">
                <a:solidFill>
                  <a:schemeClr val="accent1">
                    <a:lumMod val="75000"/>
                  </a:schemeClr>
                </a:solidFill>
              </a:rPr>
              <a:t>Support for Teacher Outreach</a:t>
            </a:r>
          </a:p>
          <a:p>
            <a:pPr lvl="1"/>
            <a:r>
              <a:rPr lang="en-US" b="1" dirty="0" smtClean="0">
                <a:solidFill>
                  <a:schemeClr val="tx1">
                    <a:lumMod val="75000"/>
                  </a:schemeClr>
                </a:solidFill>
              </a:rPr>
              <a:t>Cultural interpreter</a:t>
            </a:r>
          </a:p>
          <a:p>
            <a:pPr lvl="1"/>
            <a:r>
              <a:rPr lang="en-US" b="1" dirty="0" smtClean="0">
                <a:solidFill>
                  <a:schemeClr val="tx1">
                    <a:lumMod val="75000"/>
                  </a:schemeClr>
                </a:solidFill>
              </a:rPr>
              <a:t>Model and encourage family outreach</a:t>
            </a:r>
          </a:p>
          <a:p>
            <a:r>
              <a:rPr lang="en-US" u="sng" dirty="0" smtClean="0">
                <a:solidFill>
                  <a:schemeClr val="accent1">
                    <a:lumMod val="75000"/>
                  </a:schemeClr>
                </a:solidFill>
              </a:rPr>
              <a:t>Support for School-Based Partnership Team </a:t>
            </a:r>
          </a:p>
          <a:p>
            <a:pPr lvl="1"/>
            <a:r>
              <a:rPr lang="en-US" b="1" dirty="0" smtClean="0">
                <a:solidFill>
                  <a:schemeClr val="tx1">
                    <a:lumMod val="75000"/>
                  </a:schemeClr>
                </a:solidFill>
              </a:rPr>
              <a:t>Conduct or assist school-wide activities</a:t>
            </a:r>
          </a:p>
          <a:p>
            <a:r>
              <a:rPr lang="en-US" u="sng" dirty="0" smtClean="0">
                <a:solidFill>
                  <a:schemeClr val="accent1">
                    <a:lumMod val="75000"/>
                  </a:schemeClr>
                </a:solidFill>
              </a:rPr>
              <a:t>Data for Program Improvement</a:t>
            </a:r>
          </a:p>
        </p:txBody>
      </p:sp>
      <p:sp>
        <p:nvSpPr>
          <p:cNvPr id="3" name="Title 2"/>
          <p:cNvSpPr>
            <a:spLocks noGrp="1"/>
          </p:cNvSpPr>
          <p:nvPr>
            <p:ph type="title"/>
          </p:nvPr>
        </p:nvSpPr>
        <p:spPr/>
        <p:txBody>
          <a:bodyPr/>
          <a:lstStyle/>
          <a:p>
            <a:r>
              <a:rPr lang="en-US" dirty="0" smtClean="0"/>
              <a:t>Liaisons Bridging the </a:t>
            </a:r>
            <a:br>
              <a:rPr lang="en-US" dirty="0" smtClean="0"/>
            </a:br>
            <a:r>
              <a:rPr lang="en-US" dirty="0" smtClean="0"/>
              <a:t>Home-School Gap</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
        <p:nvSpPr>
          <p:cNvPr id="5" name="Text Box 5"/>
          <p:cNvSpPr txBox="1">
            <a:spLocks noChangeArrowheads="1"/>
          </p:cNvSpPr>
          <p:nvPr/>
        </p:nvSpPr>
        <p:spPr bwMode="auto">
          <a:xfrm>
            <a:off x="0" y="6535738"/>
            <a:ext cx="9144000" cy="210449"/>
          </a:xfrm>
          <a:prstGeom prst="rect">
            <a:avLst/>
          </a:prstGeom>
          <a:noFill/>
          <a:ln w="12700">
            <a:noFill/>
            <a:miter lim="800000"/>
            <a:headEnd type="none" w="sm" len="sm"/>
            <a:tailEnd type="none" w="sm" len="sm"/>
          </a:ln>
          <a:effectLst/>
        </p:spPr>
        <p:txBody>
          <a:bodyPr lIns="86493" tIns="43247" rIns="86493" bIns="43247">
            <a:spAutoFit/>
          </a:bodyPr>
          <a:lstStyle/>
          <a:p>
            <a:pPr defTabSz="865188" eaLnBrk="0" hangingPunct="0">
              <a:spcBef>
                <a:spcPct val="50000"/>
              </a:spcBef>
            </a:pPr>
            <a:r>
              <a:rPr lang="en-US" sz="800" dirty="0" smtClean="0">
                <a:latin typeface="Arial Narrow" pitchFamily="34" charset="0"/>
              </a:rPr>
              <a:t>Sanders, M.G. (2008). How parent liaisons can help bridge the home-school gap. </a:t>
            </a:r>
            <a:r>
              <a:rPr lang="en-US" sz="800" i="1" dirty="0" smtClean="0">
                <a:latin typeface="Arial Narrow" pitchFamily="34" charset="0"/>
              </a:rPr>
              <a:t>Journal of Educational Research</a:t>
            </a:r>
            <a:r>
              <a:rPr lang="en-US" sz="800" dirty="0" smtClean="0">
                <a:latin typeface="Arial Narrow" pitchFamily="34" charset="0"/>
              </a:rPr>
              <a:t>, (101(5), 287-297..</a:t>
            </a:r>
            <a:endParaRPr lang="en-US" sz="800" dirty="0">
              <a:latin typeface="Arial Narrow" pitchFamily="34" charset="0"/>
            </a:endParaRPr>
          </a:p>
        </p:txBody>
      </p:sp>
    </p:spTree>
    <p:extLst>
      <p:ext uri="{BB962C8B-B14F-4D97-AF65-F5344CB8AC3E}">
        <p14:creationId xmlns:p14="http://schemas.microsoft.com/office/powerpoint/2010/main" val="981865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8455</TotalTime>
  <Words>4259</Words>
  <Application>Microsoft Office PowerPoint</Application>
  <PresentationFormat>On-screen Show (4:3)</PresentationFormat>
  <Paragraphs>551</Paragraphs>
  <Slides>46</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CDE THEME</vt:lpstr>
      <vt:lpstr>CorelDRAW!</vt:lpstr>
      <vt:lpstr>Jefferson County Liaison Awareness Session</vt:lpstr>
      <vt:lpstr>Session Objectives</vt:lpstr>
      <vt:lpstr>Introduction Activity</vt:lpstr>
      <vt:lpstr>Research and Framework Overview</vt:lpstr>
      <vt:lpstr>PowerPoint Presentation</vt:lpstr>
      <vt:lpstr>Implementation Research</vt:lpstr>
      <vt:lpstr> Partnership Structure Development</vt:lpstr>
      <vt:lpstr>Link to Student Achievement</vt:lpstr>
      <vt:lpstr>Liaisons Bridging the  Home-School Gap</vt:lpstr>
      <vt:lpstr>Comprehensive, Sustainable Structure Components</vt:lpstr>
      <vt:lpstr>National Standards for Family-School Partnerships</vt:lpstr>
      <vt:lpstr>Welcoming All Families into the School Community</vt:lpstr>
      <vt:lpstr>Communicating Effectively</vt:lpstr>
      <vt:lpstr>Supporting Student Success</vt:lpstr>
      <vt:lpstr>Discussion Question</vt:lpstr>
      <vt:lpstr>Speaking up for Every Child</vt:lpstr>
      <vt:lpstr>Sharing Power</vt:lpstr>
      <vt:lpstr>Collaborating with the Community</vt:lpstr>
      <vt:lpstr>Discussion Question</vt:lpstr>
      <vt:lpstr>Activity #1</vt:lpstr>
      <vt:lpstr>Family Partnership Legislation</vt:lpstr>
      <vt:lpstr> Laws Informed by  Research, Focused on Results </vt:lpstr>
      <vt:lpstr>Support from CDE and SACPIE  S.B. 13-193 Increasing Parent Engagement in Public Schools</vt:lpstr>
      <vt:lpstr>What does S.B. 13-193 mean for  schools and districts?</vt:lpstr>
      <vt:lpstr>Policy Requirements SB 13-193</vt:lpstr>
      <vt:lpstr>ESEA Specific Statutory Requirements</vt:lpstr>
      <vt:lpstr>Title IA LEA  Parental Involvement Policy</vt:lpstr>
      <vt:lpstr>Title IA School  Parent Involvement Policy</vt:lpstr>
      <vt:lpstr>Evaluation of the Title IA District Parent Involvement Plan</vt:lpstr>
      <vt:lpstr>Title IA Parents’ Right to Know </vt:lpstr>
      <vt:lpstr>Funding Source Requirements-Title IA</vt:lpstr>
      <vt:lpstr>Potential Uses of the Title IA 5% at District Level</vt:lpstr>
      <vt:lpstr>Title IA Potential uses of 95%</vt:lpstr>
      <vt:lpstr>State vs. Federal Requirements</vt:lpstr>
      <vt:lpstr>Reaching Results for Students</vt:lpstr>
      <vt:lpstr>PowerPoint Presentation</vt:lpstr>
      <vt:lpstr>Benefits of Partnerships for Families</vt:lpstr>
      <vt:lpstr>Benefits of Partnerships for Teachers</vt:lpstr>
      <vt:lpstr>Layered Continuum of Supports</vt:lpstr>
      <vt:lpstr> Multi-Tiered Family, School, and Community Partnering (FSCP)</vt:lpstr>
      <vt:lpstr>Reaching Results</vt:lpstr>
      <vt:lpstr>Family Partnership Resources</vt:lpstr>
      <vt:lpstr>Websites and Resources</vt:lpstr>
      <vt:lpstr>National Resources</vt:lpstr>
      <vt:lpstr>Work Time Q&amp;A</vt:lpstr>
      <vt:lpstr>Contact Information</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User</cp:lastModifiedBy>
  <cp:revision>173</cp:revision>
  <cp:lastPrinted>2012-08-20T17:42:27Z</cp:lastPrinted>
  <dcterms:created xsi:type="dcterms:W3CDTF">2012-07-16T02:29:43Z</dcterms:created>
  <dcterms:modified xsi:type="dcterms:W3CDTF">2014-11-11T17:00:58Z</dcterms:modified>
</cp:coreProperties>
</file>